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06" autoAdjust="0"/>
  </p:normalViewPr>
  <p:slideViewPr>
    <p:cSldViewPr snapToGrid="0">
      <p:cViewPr varScale="1">
        <p:scale>
          <a:sx n="75" d="100"/>
          <a:sy n="75" d="100"/>
        </p:scale>
        <p:origin x="77" y="9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CBA9D46C-52EE-4257-8A81-EBFE012FA831}" type="datetimeFigureOut">
              <a:rPr lang="zh-CN" altLang="en-US" smtClean="0"/>
              <a:t>2014/3/18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C3A13F-2E38-449E-86E8-2D976DCD5948}"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2801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CBA9D46C-52EE-4257-8A81-EBFE012FA831}" type="datetimeFigureOut">
              <a:rPr lang="zh-CN" altLang="en-US" smtClean="0"/>
              <a:t>2014/3/18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C3A13F-2E38-449E-86E8-2D976DCD5948}" type="slidenum">
              <a:rPr lang="zh-CN" altLang="en-US" smtClean="0"/>
              <a:t>‹#›</a:t>
            </a:fld>
            <a:endParaRPr lang="zh-CN" altLang="en-US"/>
          </a:p>
        </p:txBody>
      </p:sp>
    </p:spTree>
    <p:extLst>
      <p:ext uri="{BB962C8B-B14F-4D97-AF65-F5344CB8AC3E}">
        <p14:creationId xmlns:p14="http://schemas.microsoft.com/office/powerpoint/2010/main" val="3078736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10;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CBA9D46C-52EE-4257-8A81-EBFE012FA831}" type="datetimeFigureOut">
              <a:rPr lang="zh-CN" altLang="en-US" smtClean="0"/>
              <a:t>2014/3/18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C3A13F-2E38-449E-86E8-2D976DCD5948}" type="slidenum">
              <a:rPr lang="zh-CN" altLang="en-US" smtClean="0"/>
              <a:t>‹#›</a:t>
            </a:fld>
            <a:endParaRPr lang="zh-CN" altLang="en-US"/>
          </a:p>
        </p:txBody>
      </p:sp>
    </p:spTree>
    <p:extLst>
      <p:ext uri="{BB962C8B-B14F-4D97-AF65-F5344CB8AC3E}">
        <p14:creationId xmlns:p14="http://schemas.microsoft.com/office/powerpoint/2010/main" val="783214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CBA9D46C-52EE-4257-8A81-EBFE012FA831}" type="datetimeFigureOut">
              <a:rPr lang="zh-CN" altLang="en-US" smtClean="0"/>
              <a:t>2014/3/18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C3A13F-2E38-449E-86E8-2D976DCD5948}" type="slidenum">
              <a:rPr lang="zh-CN" altLang="en-US" smtClean="0"/>
              <a:t>‹#›</a:t>
            </a:fld>
            <a:endParaRPr lang="zh-CN" altLang="en-US"/>
          </a:p>
        </p:txBody>
      </p:sp>
    </p:spTree>
    <p:extLst>
      <p:ext uri="{BB962C8B-B14F-4D97-AF65-F5344CB8AC3E}">
        <p14:creationId xmlns:p14="http://schemas.microsoft.com/office/powerpoint/2010/main" val="4136845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CBA9D46C-52EE-4257-8A81-EBFE012FA831}" type="datetimeFigureOut">
              <a:rPr lang="zh-CN" altLang="en-US" smtClean="0"/>
              <a:t>2014/3/18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C3A13F-2E38-449E-86E8-2D976DCD5948}"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195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CBA9D46C-52EE-4257-8A81-EBFE012FA831}" type="datetimeFigureOut">
              <a:rPr lang="zh-CN" altLang="en-US" smtClean="0"/>
              <a:t>2014/3/18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CC3A13F-2E38-449E-86E8-2D976DCD5948}" type="slidenum">
              <a:rPr lang="zh-CN" altLang="en-US" smtClean="0"/>
              <a:t>‹#›</a:t>
            </a:fld>
            <a:endParaRPr lang="zh-CN" altLang="en-US"/>
          </a:p>
        </p:txBody>
      </p:sp>
    </p:spTree>
    <p:extLst>
      <p:ext uri="{BB962C8B-B14F-4D97-AF65-F5344CB8AC3E}">
        <p14:creationId xmlns:p14="http://schemas.microsoft.com/office/powerpoint/2010/main" val="20563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CBA9D46C-52EE-4257-8A81-EBFE012FA831}" type="datetimeFigureOut">
              <a:rPr lang="zh-CN" altLang="en-US" smtClean="0"/>
              <a:t>2014/3/18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ECC3A13F-2E38-449E-86E8-2D976DCD5948}" type="slidenum">
              <a:rPr lang="zh-CN" altLang="en-US" smtClean="0"/>
              <a:t>‹#›</a:t>
            </a:fld>
            <a:endParaRPr lang="zh-CN" altLang="en-US"/>
          </a:p>
        </p:txBody>
      </p:sp>
    </p:spTree>
    <p:extLst>
      <p:ext uri="{BB962C8B-B14F-4D97-AF65-F5344CB8AC3E}">
        <p14:creationId xmlns:p14="http://schemas.microsoft.com/office/powerpoint/2010/main" val="1930132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CBA9D46C-52EE-4257-8A81-EBFE012FA831}" type="datetimeFigureOut">
              <a:rPr lang="zh-CN" altLang="en-US" smtClean="0"/>
              <a:t>2014/3/18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ECC3A13F-2E38-449E-86E8-2D976DCD5948}" type="slidenum">
              <a:rPr lang="zh-CN" altLang="en-US" smtClean="0"/>
              <a:t>‹#›</a:t>
            </a:fld>
            <a:endParaRPr lang="zh-CN" altLang="en-US"/>
          </a:p>
        </p:txBody>
      </p:sp>
    </p:spTree>
    <p:extLst>
      <p:ext uri="{BB962C8B-B14F-4D97-AF65-F5344CB8AC3E}">
        <p14:creationId xmlns:p14="http://schemas.microsoft.com/office/powerpoint/2010/main" val="1634387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BA9D46C-52EE-4257-8A81-EBFE012FA831}" type="datetimeFigureOut">
              <a:rPr lang="zh-CN" altLang="en-US" smtClean="0"/>
              <a:t>2014/3/18</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ECC3A13F-2E38-449E-86E8-2D976DCD5948}" type="slidenum">
              <a:rPr lang="zh-CN" altLang="en-US" smtClean="0"/>
              <a:t>‹#›</a:t>
            </a:fld>
            <a:endParaRPr lang="zh-CN" altLang="en-US"/>
          </a:p>
        </p:txBody>
      </p:sp>
    </p:spTree>
    <p:extLst>
      <p:ext uri="{BB962C8B-B14F-4D97-AF65-F5344CB8AC3E}">
        <p14:creationId xmlns:p14="http://schemas.microsoft.com/office/powerpoint/2010/main" val="1586589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BA9D46C-52EE-4257-8A81-EBFE012FA831}" type="datetimeFigureOut">
              <a:rPr lang="zh-CN" altLang="en-US" smtClean="0"/>
              <a:t>2014/3/18</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CC3A13F-2E38-449E-86E8-2D976DCD5948}" type="slidenum">
              <a:rPr lang="zh-CN" altLang="en-US" smtClean="0"/>
              <a:t>‹#›</a:t>
            </a:fld>
            <a:endParaRPr lang="zh-CN" altLang="en-US"/>
          </a:p>
        </p:txBody>
      </p:sp>
    </p:spTree>
    <p:extLst>
      <p:ext uri="{BB962C8B-B14F-4D97-AF65-F5344CB8AC3E}">
        <p14:creationId xmlns:p14="http://schemas.microsoft.com/office/powerpoint/2010/main" val="1794212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CBA9D46C-52EE-4257-8A81-EBFE012FA831}" type="datetimeFigureOut">
              <a:rPr lang="zh-CN" altLang="en-US" smtClean="0"/>
              <a:t>2014/3/18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CC3A13F-2E38-449E-86E8-2D976DCD5948}" type="slidenum">
              <a:rPr lang="zh-CN" altLang="en-US" smtClean="0"/>
              <a:t>‹#›</a:t>
            </a:fld>
            <a:endParaRPr lang="zh-CN" altLang="en-US"/>
          </a:p>
        </p:txBody>
      </p:sp>
    </p:spTree>
    <p:extLst>
      <p:ext uri="{BB962C8B-B14F-4D97-AF65-F5344CB8AC3E}">
        <p14:creationId xmlns:p14="http://schemas.microsoft.com/office/powerpoint/2010/main" val="2933445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BA9D46C-52EE-4257-8A81-EBFE012FA831}" type="datetimeFigureOut">
              <a:rPr lang="zh-CN" altLang="en-US" smtClean="0"/>
              <a:t>2014/3/18</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CC3A13F-2E38-449E-86E8-2D976DCD5948}"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20983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en-US" altLang="zh-CN" sz="3600" dirty="0" smtClean="0">
                <a:latin typeface="Cambria Math" panose="02040503050406030204" pitchFamily="18" charset="0"/>
                <a:ea typeface="Cambria Math" panose="02040503050406030204" pitchFamily="18" charset="0"/>
              </a:rPr>
              <a:t>Pre-service teachers’ experiences of using social software applications for collaborative inquiry</a:t>
            </a:r>
            <a:endParaRPr lang="zh-CN" altLang="en-US" sz="3600" dirty="0">
              <a:latin typeface="Cambria Math" panose="02040503050406030204" pitchFamily="18" charset="0"/>
            </a:endParaRPr>
          </a:p>
        </p:txBody>
      </p:sp>
      <p:sp>
        <p:nvSpPr>
          <p:cNvPr id="3" name="副标题 2"/>
          <p:cNvSpPr>
            <a:spLocks noGrp="1"/>
          </p:cNvSpPr>
          <p:nvPr>
            <p:ph type="subTitle" idx="1"/>
          </p:nvPr>
        </p:nvSpPr>
        <p:spPr/>
        <p:txBody>
          <a:bodyPr/>
          <a:lstStyle/>
          <a:p>
            <a:r>
              <a:rPr lang="en-US" altLang="zh-CN" dirty="0" smtClean="0"/>
              <a:t>Computers &amp; education 69 (2013)</a:t>
            </a:r>
            <a:endParaRPr lang="zh-CN" altLang="en-US" dirty="0"/>
          </a:p>
        </p:txBody>
      </p:sp>
    </p:spTree>
    <p:extLst>
      <p:ext uri="{BB962C8B-B14F-4D97-AF65-F5344CB8AC3E}">
        <p14:creationId xmlns:p14="http://schemas.microsoft.com/office/powerpoint/2010/main" val="655320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latin typeface="Cambria Math" panose="02040503050406030204" pitchFamily="18" charset="0"/>
                <a:ea typeface="Cambria Math" panose="02040503050406030204" pitchFamily="18" charset="0"/>
              </a:rPr>
              <a:t>Conclusion</a:t>
            </a:r>
            <a:endParaRPr lang="zh-CN" altLang="en-US" sz="4000" dirty="0">
              <a:latin typeface="Cambria Math" panose="02040503050406030204" pitchFamily="18" charset="0"/>
            </a:endParaRPr>
          </a:p>
        </p:txBody>
      </p:sp>
      <p:sp>
        <p:nvSpPr>
          <p:cNvPr id="3" name="内容占位符 2"/>
          <p:cNvSpPr>
            <a:spLocks noGrp="1"/>
          </p:cNvSpPr>
          <p:nvPr>
            <p:ph idx="1"/>
          </p:nvPr>
        </p:nvSpPr>
        <p:spPr/>
        <p:txBody>
          <a:bodyPr/>
          <a:lstStyle/>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Most </a:t>
            </a:r>
            <a:r>
              <a:rPr lang="en-US" altLang="zh-CN" sz="1900" dirty="0">
                <a:latin typeface="Cambria Math" panose="02040503050406030204" pitchFamily="18" charset="0"/>
                <a:ea typeface="Cambria Math" panose="02040503050406030204" pitchFamily="18" charset="0"/>
              </a:rPr>
              <a:t>of the students were born between 1980 and 1991 (n=92), which makes them digital natives.</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绝大部分</a:t>
            </a:r>
            <a:r>
              <a:rPr lang="zh-CN" altLang="en-US" sz="1900" dirty="0">
                <a:latin typeface="楷体" panose="02010609060101010101" pitchFamily="49" charset="-122"/>
                <a:ea typeface="楷体" panose="02010609060101010101" pitchFamily="49" charset="-122"/>
              </a:rPr>
              <a:t>学生出生与</a:t>
            </a:r>
            <a:r>
              <a:rPr lang="en-US" altLang="zh-CN" sz="1900" dirty="0">
                <a:latin typeface="楷体" panose="02010609060101010101" pitchFamily="49" charset="-122"/>
                <a:ea typeface="楷体" panose="02010609060101010101" pitchFamily="49" charset="-122"/>
              </a:rPr>
              <a:t>1980</a:t>
            </a:r>
            <a:r>
              <a:rPr lang="zh-CN" altLang="en-US" sz="1900" dirty="0">
                <a:latin typeface="楷体" panose="02010609060101010101" pitchFamily="49" charset="-122"/>
                <a:ea typeface="楷体" panose="02010609060101010101" pitchFamily="49" charset="-122"/>
              </a:rPr>
              <a:t>到</a:t>
            </a:r>
            <a:r>
              <a:rPr lang="en-US" altLang="zh-CN" sz="1900" dirty="0">
                <a:latin typeface="楷体" panose="02010609060101010101" pitchFamily="49" charset="-122"/>
                <a:ea typeface="楷体" panose="02010609060101010101" pitchFamily="49" charset="-122"/>
              </a:rPr>
              <a:t>1991</a:t>
            </a:r>
            <a:r>
              <a:rPr lang="zh-CN" altLang="en-US" sz="1900" dirty="0">
                <a:latin typeface="楷体" panose="02010609060101010101" pitchFamily="49" charset="-122"/>
                <a:ea typeface="楷体" panose="02010609060101010101" pitchFamily="49" charset="-122"/>
              </a:rPr>
              <a:t>年之间，可以认为他们是“数字原住民”。</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The </a:t>
            </a:r>
            <a:r>
              <a:rPr lang="en-US" altLang="zh-CN" sz="1900" dirty="0">
                <a:latin typeface="Cambria Math" panose="02040503050406030204" pitchFamily="18" charset="0"/>
                <a:ea typeface="Cambria Math" panose="02040503050406030204" pitchFamily="18" charset="0"/>
              </a:rPr>
              <a:t>results show that most of the students were unfamiliar with social software applications that are suitable for different teaching and learning purposes.</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研究</a:t>
            </a:r>
            <a:r>
              <a:rPr lang="zh-CN" altLang="en-US" sz="1900" dirty="0">
                <a:latin typeface="楷体" panose="02010609060101010101" pitchFamily="49" charset="-122"/>
                <a:ea typeface="楷体" panose="02010609060101010101" pitchFamily="49" charset="-122"/>
              </a:rPr>
              <a:t>表明，绝大多数学生对于社会性软件是否适用于不同的教学需求并不熟悉。</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Today’s </a:t>
            </a:r>
            <a:r>
              <a:rPr lang="en-US" altLang="zh-CN" sz="1900" dirty="0">
                <a:latin typeface="Cambria Math" panose="02040503050406030204" pitchFamily="18" charset="0"/>
                <a:ea typeface="Cambria Math" panose="02040503050406030204" pitchFamily="18" charset="0"/>
              </a:rPr>
              <a:t>pre-service teachers use Web 2.0 confidently for personal purposes but the number of familiar Web 2.0 tools is rather limited.</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当今</a:t>
            </a:r>
            <a:r>
              <a:rPr lang="zh-CN" altLang="en-US" sz="1900" dirty="0">
                <a:latin typeface="楷体" panose="02010609060101010101" pitchFamily="49" charset="-122"/>
                <a:ea typeface="楷体" panose="02010609060101010101" pitchFamily="49" charset="-122"/>
              </a:rPr>
              <a:t>的职前教师对于以个人需求使用</a:t>
            </a:r>
            <a:r>
              <a:rPr lang="en-US" altLang="zh-CN" sz="1900" dirty="0">
                <a:latin typeface="楷体" panose="02010609060101010101" pitchFamily="49" charset="-122"/>
                <a:ea typeface="楷体" panose="02010609060101010101" pitchFamily="49" charset="-122"/>
              </a:rPr>
              <a:t>Web2.0</a:t>
            </a:r>
            <a:r>
              <a:rPr lang="zh-CN" altLang="en-US" sz="1900" dirty="0">
                <a:latin typeface="楷体" panose="02010609060101010101" pitchFamily="49" charset="-122"/>
                <a:ea typeface="楷体" panose="02010609060101010101" pitchFamily="49" charset="-122"/>
              </a:rPr>
              <a:t>表现出自信，但是对于</a:t>
            </a:r>
            <a:r>
              <a:rPr lang="en-US" altLang="zh-CN" sz="1900" dirty="0">
                <a:latin typeface="楷体" panose="02010609060101010101" pitchFamily="49" charset="-122"/>
                <a:ea typeface="楷体" panose="02010609060101010101" pitchFamily="49" charset="-122"/>
              </a:rPr>
              <a:t>Web2.0</a:t>
            </a:r>
            <a:r>
              <a:rPr lang="zh-CN" altLang="en-US" sz="1900" dirty="0">
                <a:latin typeface="楷体" panose="02010609060101010101" pitchFamily="49" charset="-122"/>
                <a:ea typeface="楷体" panose="02010609060101010101" pitchFamily="49" charset="-122"/>
              </a:rPr>
              <a:t>工具的熟悉却十分有限。</a:t>
            </a:r>
          </a:p>
        </p:txBody>
      </p:sp>
    </p:spTree>
    <p:extLst>
      <p:ext uri="{BB962C8B-B14F-4D97-AF65-F5344CB8AC3E}">
        <p14:creationId xmlns:p14="http://schemas.microsoft.com/office/powerpoint/2010/main" val="3896932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smtClean="0">
                <a:latin typeface="Cambria Math" panose="02040503050406030204" pitchFamily="18" charset="0"/>
                <a:ea typeface="Cambria Math" panose="02040503050406030204" pitchFamily="18" charset="0"/>
              </a:rPr>
              <a:t>Conclusion</a:t>
            </a:r>
            <a:endParaRPr lang="zh-CN" altLang="en-US" sz="4000" dirty="0">
              <a:latin typeface="Cambria Math" panose="02040503050406030204" pitchFamily="18" charset="0"/>
            </a:endParaRPr>
          </a:p>
        </p:txBody>
      </p:sp>
      <p:sp>
        <p:nvSpPr>
          <p:cNvPr id="3" name="内容占位符 2"/>
          <p:cNvSpPr>
            <a:spLocks noGrp="1"/>
          </p:cNvSpPr>
          <p:nvPr>
            <p:ph idx="1"/>
          </p:nvPr>
        </p:nvSpPr>
        <p:spPr/>
        <p:txBody>
          <a:bodyPr/>
          <a:lstStyle/>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The </a:t>
            </a:r>
            <a:r>
              <a:rPr lang="en-US" altLang="zh-CN" sz="1900" dirty="0">
                <a:latin typeface="Cambria Math" panose="02040503050406030204" pitchFamily="18" charset="0"/>
                <a:ea typeface="Cambria Math" panose="02040503050406030204" pitchFamily="18" charset="0"/>
              </a:rPr>
              <a:t>results from the questionnaire data suggest that students’ overall experience of different software applications used on the course was positive. </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通过</a:t>
            </a:r>
            <a:r>
              <a:rPr lang="zh-CN" altLang="en-US" sz="1900" dirty="0">
                <a:latin typeface="楷体" panose="02010609060101010101" pitchFamily="49" charset="-122"/>
                <a:ea typeface="楷体" panose="02010609060101010101" pitchFamily="49" charset="-122"/>
              </a:rPr>
              <a:t>调查问卷的数据分析表明：学生对于在课程中应用的不同应用软件的总体体验表现积极。</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Similarly</a:t>
            </a:r>
            <a:r>
              <a:rPr lang="en-US" altLang="zh-CN" sz="1900" dirty="0">
                <a:latin typeface="Cambria Math" panose="02040503050406030204" pitchFamily="18" charset="0"/>
                <a:ea typeface="Cambria Math" panose="02040503050406030204" pitchFamily="18" charset="0"/>
              </a:rPr>
              <a:t>, the overall experience of using ICT to enhance group work and interaction was positive.</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同样</a:t>
            </a:r>
            <a:r>
              <a:rPr lang="zh-CN" altLang="en-US" sz="1900" dirty="0">
                <a:latin typeface="楷体" panose="02010609060101010101" pitchFamily="49" charset="-122"/>
                <a:ea typeface="楷体" panose="02010609060101010101" pitchFamily="49" charset="-122"/>
              </a:rPr>
              <a:t>地，关于利用</a:t>
            </a:r>
            <a:r>
              <a:rPr lang="en-US" altLang="zh-CN" sz="1900" dirty="0">
                <a:latin typeface="楷体" panose="02010609060101010101" pitchFamily="49" charset="-122"/>
                <a:ea typeface="楷体" panose="02010609060101010101" pitchFamily="49" charset="-122"/>
              </a:rPr>
              <a:t>ICT</a:t>
            </a:r>
            <a:r>
              <a:rPr lang="zh-CN" altLang="en-US" sz="1900" dirty="0">
                <a:latin typeface="楷体" panose="02010609060101010101" pitchFamily="49" charset="-122"/>
                <a:ea typeface="楷体" panose="02010609060101010101" pitchFamily="49" charset="-122"/>
              </a:rPr>
              <a:t>增进小组工作和交互的总体体验也十分积极。</a:t>
            </a:r>
          </a:p>
        </p:txBody>
      </p:sp>
    </p:spTree>
    <p:extLst>
      <p:ext uri="{BB962C8B-B14F-4D97-AF65-F5344CB8AC3E}">
        <p14:creationId xmlns:p14="http://schemas.microsoft.com/office/powerpoint/2010/main" val="2582199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smtClean="0">
                <a:latin typeface="Cambria Math" panose="02040503050406030204" pitchFamily="18" charset="0"/>
                <a:ea typeface="Cambria Math" panose="02040503050406030204" pitchFamily="18" charset="0"/>
              </a:rPr>
              <a:t>Conclusion</a:t>
            </a:r>
            <a:endParaRPr lang="zh-CN" altLang="en-US" sz="4000" dirty="0">
              <a:latin typeface="Cambria Math" panose="02040503050406030204" pitchFamily="18" charset="0"/>
            </a:endParaRPr>
          </a:p>
        </p:txBody>
      </p:sp>
      <p:sp>
        <p:nvSpPr>
          <p:cNvPr id="3" name="内容占位符 2"/>
          <p:cNvSpPr>
            <a:spLocks noGrp="1"/>
          </p:cNvSpPr>
          <p:nvPr>
            <p:ph idx="1"/>
          </p:nvPr>
        </p:nvSpPr>
        <p:spPr/>
        <p:txBody>
          <a:bodyPr/>
          <a:lstStyle/>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On </a:t>
            </a:r>
            <a:r>
              <a:rPr lang="en-US" altLang="zh-CN" sz="1900" dirty="0">
                <a:latin typeface="Cambria Math" panose="02040503050406030204" pitchFamily="18" charset="0"/>
                <a:ea typeface="Cambria Math" panose="02040503050406030204" pitchFamily="18" charset="0"/>
              </a:rPr>
              <a:t>the one hand, the software applications were seen as </a:t>
            </a:r>
            <a:r>
              <a:rPr lang="en-US" altLang="zh-CN" sz="1900" dirty="0">
                <a:latin typeface="Cambria Math" panose="02040503050406030204" pitchFamily="18" charset="0"/>
                <a:ea typeface="Cambria Math" panose="02040503050406030204" pitchFamily="18" charset="0"/>
              </a:rPr>
              <a:t>practical tools </a:t>
            </a:r>
            <a:r>
              <a:rPr lang="en-US" altLang="zh-CN" sz="1900" dirty="0">
                <a:latin typeface="Cambria Math" panose="02040503050406030204" pitchFamily="18" charset="0"/>
                <a:ea typeface="Cambria Math" panose="02040503050406030204" pitchFamily="18" charset="0"/>
              </a:rPr>
              <a:t>that supported the course work. </a:t>
            </a:r>
            <a:r>
              <a:rPr lang="en-US" altLang="zh-CN" sz="1900" dirty="0">
                <a:latin typeface="Cambria Math" panose="02040503050406030204" pitchFamily="18" charset="0"/>
                <a:ea typeface="Cambria Math" panose="02040503050406030204" pitchFamily="18" charset="0"/>
              </a:rPr>
              <a:t>Moreover, the students were pleased with the possibility of seeing and benefiting from other </a:t>
            </a:r>
            <a:r>
              <a:rPr lang="en-US" altLang="zh-CN" sz="1900" dirty="0">
                <a:latin typeface="Cambria Math" panose="02040503050406030204" pitchFamily="18" charset="0"/>
                <a:ea typeface="Cambria Math" panose="02040503050406030204" pitchFamily="18" charset="0"/>
              </a:rPr>
              <a:t>groups’ work</a:t>
            </a:r>
            <a:r>
              <a:rPr lang="en-US" altLang="zh-CN" sz="1900" dirty="0">
                <a:latin typeface="Cambria Math" panose="02040503050406030204" pitchFamily="18" charset="0"/>
                <a:ea typeface="Cambria Math" panose="02040503050406030204" pitchFamily="18" charset="0"/>
              </a:rPr>
              <a:t>. </a:t>
            </a:r>
            <a:endParaRPr lang="en-US" altLang="zh-CN" sz="1900" dirty="0">
              <a:latin typeface="Cambria Math" panose="02040503050406030204" pitchFamily="18" charset="0"/>
              <a:ea typeface="Cambria Math" panose="02040503050406030204" pitchFamily="18" charset="0"/>
            </a:endParaRPr>
          </a:p>
          <a:p>
            <a:pPr>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一方面</a:t>
            </a:r>
            <a:r>
              <a:rPr lang="zh-CN" altLang="en-US" sz="1900" dirty="0">
                <a:latin typeface="楷体" panose="02010609060101010101" pitchFamily="49" charset="-122"/>
                <a:ea typeface="楷体" panose="02010609060101010101" pitchFamily="49" charset="-122"/>
              </a:rPr>
              <a:t>，社会性软件被认为是支持课程工具的实践工具。并且，学生对看到其他小组的工作并从中获益，感到非常愉快。</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On </a:t>
            </a:r>
            <a:r>
              <a:rPr lang="en-US" altLang="zh-CN" sz="1900" dirty="0">
                <a:latin typeface="Cambria Math" panose="02040503050406030204" pitchFamily="18" charset="0"/>
                <a:ea typeface="Cambria Math" panose="02040503050406030204" pitchFamily="18" charset="0"/>
              </a:rPr>
              <a:t>the other hand, some students felt that ICT on the course meant </a:t>
            </a:r>
            <a:r>
              <a:rPr lang="en-US" altLang="zh-CN" sz="1900" dirty="0">
                <a:latin typeface="Cambria Math" panose="02040503050406030204" pitchFamily="18" charset="0"/>
                <a:ea typeface="Cambria Math" panose="02040503050406030204" pitchFamily="18" charset="0"/>
              </a:rPr>
              <a:t>extra-work </a:t>
            </a:r>
            <a:r>
              <a:rPr lang="en-US" altLang="zh-CN" sz="1900" dirty="0">
                <a:latin typeface="Cambria Math" panose="02040503050406030204" pitchFamily="18" charset="0"/>
                <a:ea typeface="Cambria Math" panose="02040503050406030204" pitchFamily="18" charset="0"/>
              </a:rPr>
              <a:t>and that it did not benefit their learning</a:t>
            </a:r>
            <a:r>
              <a:rPr lang="en-US" altLang="zh-CN" sz="1900" dirty="0">
                <a:latin typeface="Cambria Math" panose="02040503050406030204" pitchFamily="18" charset="0"/>
                <a:ea typeface="Cambria Math" panose="02040503050406030204" pitchFamily="18" charset="0"/>
              </a:rPr>
              <a:t>.</a:t>
            </a:r>
          </a:p>
          <a:p>
            <a:pPr>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另一方面</a:t>
            </a:r>
            <a:r>
              <a:rPr lang="zh-CN" altLang="en-US" sz="1900" dirty="0">
                <a:latin typeface="楷体" panose="02010609060101010101" pitchFamily="49" charset="-122"/>
                <a:ea typeface="楷体" panose="02010609060101010101" pitchFamily="49" charset="-122"/>
              </a:rPr>
              <a:t>，一些学生感受到在课程中使用</a:t>
            </a:r>
            <a:r>
              <a:rPr lang="en-US" altLang="zh-CN" sz="1900" dirty="0">
                <a:latin typeface="楷体" panose="02010609060101010101" pitchFamily="49" charset="-122"/>
                <a:ea typeface="楷体" panose="02010609060101010101" pitchFamily="49" charset="-122"/>
              </a:rPr>
              <a:t>ICT</a:t>
            </a:r>
            <a:r>
              <a:rPr lang="zh-CN" altLang="en-US" sz="1900" dirty="0">
                <a:latin typeface="楷体" panose="02010609060101010101" pitchFamily="49" charset="-122"/>
                <a:ea typeface="楷体" panose="02010609060101010101" pitchFamily="49" charset="-122"/>
              </a:rPr>
              <a:t>，意味着额外的工作而且对学习并无益处。</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Some </a:t>
            </a:r>
            <a:r>
              <a:rPr lang="en-US" altLang="zh-CN" sz="1900" dirty="0">
                <a:latin typeface="Cambria Math" panose="02040503050406030204" pitchFamily="18" charset="0"/>
                <a:ea typeface="Cambria Math" panose="02040503050406030204" pitchFamily="18" charset="0"/>
              </a:rPr>
              <a:t>students felt </a:t>
            </a:r>
            <a:r>
              <a:rPr lang="en-US" altLang="zh-CN" sz="1900" dirty="0">
                <a:latin typeface="Cambria Math" panose="02040503050406030204" pitchFamily="18" charset="0"/>
                <a:ea typeface="Cambria Math" panose="02040503050406030204" pitchFamily="18" charset="0"/>
              </a:rPr>
              <a:t>that the functions of the software applications did not meet their needs</a:t>
            </a:r>
            <a:r>
              <a:rPr lang="en-US" altLang="zh-CN" sz="1900" dirty="0">
                <a:latin typeface="Cambria Math" panose="02040503050406030204" pitchFamily="18" charset="0"/>
                <a:ea typeface="Cambria Math" panose="02040503050406030204" pitchFamily="18" charset="0"/>
              </a:rPr>
              <a:t>.</a:t>
            </a:r>
          </a:p>
          <a:p>
            <a:pPr>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一些</a:t>
            </a:r>
            <a:r>
              <a:rPr lang="zh-CN" altLang="en-US" sz="1900" dirty="0">
                <a:latin typeface="楷体" panose="02010609060101010101" pitchFamily="49" charset="-122"/>
                <a:ea typeface="楷体" panose="02010609060101010101" pitchFamily="49" charset="-122"/>
              </a:rPr>
              <a:t>学生也对于软件并不能达成他们的需求感到十分迷惑。</a:t>
            </a:r>
            <a:endParaRPr lang="zh-CN" altLang="en-US" sz="19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662215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smtClean="0">
                <a:latin typeface="Cambria Math" panose="02040503050406030204" pitchFamily="18" charset="0"/>
                <a:ea typeface="Cambria Math" panose="02040503050406030204" pitchFamily="18" charset="0"/>
              </a:rPr>
              <a:t>Conclusion</a:t>
            </a:r>
            <a:endParaRPr lang="zh-CN" altLang="en-US" sz="4000" dirty="0">
              <a:latin typeface="Cambria Math" panose="02040503050406030204" pitchFamily="18" charset="0"/>
            </a:endParaRPr>
          </a:p>
        </p:txBody>
      </p:sp>
      <p:sp>
        <p:nvSpPr>
          <p:cNvPr id="3" name="内容占位符 2"/>
          <p:cNvSpPr>
            <a:spLocks noGrp="1"/>
          </p:cNvSpPr>
          <p:nvPr>
            <p:ph idx="1"/>
          </p:nvPr>
        </p:nvSpPr>
        <p:spPr/>
        <p:txBody>
          <a:bodyPr/>
          <a:lstStyle/>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Variation </a:t>
            </a:r>
            <a:r>
              <a:rPr lang="en-US" altLang="zh-CN" sz="1900" dirty="0">
                <a:latin typeface="Cambria Math" panose="02040503050406030204" pitchFamily="18" charset="0"/>
                <a:ea typeface="Cambria Math" panose="02040503050406030204" pitchFamily="18" charset="0"/>
              </a:rPr>
              <a:t>also existed in the students’ perceptions of their skills in using ICT. </a:t>
            </a:r>
            <a:endParaRPr lang="en-US" altLang="zh-CN" sz="1900" dirty="0">
              <a:latin typeface="Cambria Math" panose="02040503050406030204" pitchFamily="18" charset="0"/>
              <a:ea typeface="Cambria Math" panose="02040503050406030204" pitchFamily="18" charset="0"/>
            </a:endParaRPr>
          </a:p>
          <a:p>
            <a:pPr>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学生</a:t>
            </a:r>
            <a:r>
              <a:rPr lang="zh-CN" altLang="en-US" sz="1900" dirty="0">
                <a:latin typeface="楷体" panose="02010609060101010101" pitchFamily="49" charset="-122"/>
                <a:ea typeface="楷体" panose="02010609060101010101" pitchFamily="49" charset="-122"/>
              </a:rPr>
              <a:t>对于他们使用</a:t>
            </a:r>
            <a:r>
              <a:rPr lang="en-US" altLang="zh-CN" sz="1900" dirty="0">
                <a:latin typeface="楷体" panose="02010609060101010101" pitchFamily="49" charset="-122"/>
                <a:ea typeface="楷体" panose="02010609060101010101" pitchFamily="49" charset="-122"/>
              </a:rPr>
              <a:t>ICT</a:t>
            </a:r>
            <a:r>
              <a:rPr lang="zh-CN" altLang="en-US" sz="1900" dirty="0">
                <a:latin typeface="楷体" panose="02010609060101010101" pitchFamily="49" charset="-122"/>
                <a:ea typeface="楷体" panose="02010609060101010101" pitchFamily="49" charset="-122"/>
              </a:rPr>
              <a:t>技术的看法也存在差异。</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On </a:t>
            </a:r>
            <a:r>
              <a:rPr lang="en-US" altLang="zh-CN" sz="1900" dirty="0">
                <a:latin typeface="Cambria Math" panose="02040503050406030204" pitchFamily="18" charset="0"/>
                <a:ea typeface="Cambria Math" panose="02040503050406030204" pitchFamily="18" charset="0"/>
              </a:rPr>
              <a:t>the one hand, they felt that the software </a:t>
            </a:r>
            <a:r>
              <a:rPr lang="en-US" altLang="zh-CN" sz="1900" dirty="0">
                <a:latin typeface="Cambria Math" panose="02040503050406030204" pitchFamily="18" charset="0"/>
                <a:ea typeface="Cambria Math" panose="02040503050406030204" pitchFamily="18" charset="0"/>
              </a:rPr>
              <a:t>applications were </a:t>
            </a:r>
            <a:r>
              <a:rPr lang="en-US" altLang="zh-CN" sz="1900" dirty="0">
                <a:latin typeface="Cambria Math" panose="02040503050406030204" pitchFamily="18" charset="0"/>
                <a:ea typeface="Cambria Math" panose="02040503050406030204" pitchFamily="18" charset="0"/>
              </a:rPr>
              <a:t>easy to use and did not cause any problems. </a:t>
            </a:r>
            <a:endParaRPr lang="en-US" altLang="zh-CN" sz="1900" dirty="0">
              <a:latin typeface="Cambria Math" panose="02040503050406030204" pitchFamily="18" charset="0"/>
              <a:ea typeface="Cambria Math" panose="02040503050406030204" pitchFamily="18" charset="0"/>
            </a:endParaRPr>
          </a:p>
          <a:p>
            <a:pPr>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一方面</a:t>
            </a:r>
            <a:r>
              <a:rPr lang="zh-CN" altLang="en-US" sz="1900" dirty="0">
                <a:latin typeface="楷体" panose="02010609060101010101" pitchFamily="49" charset="-122"/>
                <a:ea typeface="楷体" panose="02010609060101010101" pitchFamily="49" charset="-122"/>
              </a:rPr>
              <a:t>，他们觉得软件方便使用而且并不会导致任何麻烦。</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On </a:t>
            </a:r>
            <a:r>
              <a:rPr lang="en-US" altLang="zh-CN" sz="1900" dirty="0">
                <a:latin typeface="Cambria Math" panose="02040503050406030204" pitchFamily="18" charset="0"/>
                <a:ea typeface="Cambria Math" panose="02040503050406030204" pitchFamily="18" charset="0"/>
              </a:rPr>
              <a:t>the other hand, they perceived their ICT skills inadequate for managing with the </a:t>
            </a:r>
            <a:r>
              <a:rPr lang="en-US" altLang="zh-CN" sz="1900" dirty="0">
                <a:latin typeface="Cambria Math" panose="02040503050406030204" pitchFamily="18" charset="0"/>
                <a:ea typeface="Cambria Math" panose="02040503050406030204" pitchFamily="18" charset="0"/>
              </a:rPr>
              <a:t>chosen software </a:t>
            </a:r>
            <a:r>
              <a:rPr lang="en-US" altLang="zh-CN" sz="1900" dirty="0">
                <a:latin typeface="Cambria Math" panose="02040503050406030204" pitchFamily="18" charset="0"/>
                <a:ea typeface="Cambria Math" panose="02040503050406030204" pitchFamily="18" charset="0"/>
              </a:rPr>
              <a:t>applications, and this led to frustration and some anxiety</a:t>
            </a:r>
            <a:r>
              <a:rPr lang="en-US" altLang="zh-CN" sz="1900" dirty="0">
                <a:latin typeface="Cambria Math" panose="02040503050406030204" pitchFamily="18" charset="0"/>
                <a:ea typeface="Cambria Math" panose="02040503050406030204" pitchFamily="18" charset="0"/>
              </a:rPr>
              <a:t>.</a:t>
            </a:r>
          </a:p>
          <a:p>
            <a:pPr>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另一方面</a:t>
            </a:r>
            <a:r>
              <a:rPr lang="zh-CN" altLang="en-US" sz="1900" dirty="0">
                <a:latin typeface="楷体" panose="02010609060101010101" pitchFamily="49" charset="-122"/>
                <a:ea typeface="楷体" panose="02010609060101010101" pitchFamily="49" charset="-122"/>
              </a:rPr>
              <a:t>，他们也认为他们的</a:t>
            </a:r>
            <a:r>
              <a:rPr lang="en-US" altLang="zh-CN" sz="1900" dirty="0">
                <a:latin typeface="楷体" panose="02010609060101010101" pitchFamily="49" charset="-122"/>
                <a:ea typeface="楷体" panose="02010609060101010101" pitchFamily="49" charset="-122"/>
              </a:rPr>
              <a:t>ICT</a:t>
            </a:r>
            <a:r>
              <a:rPr lang="zh-CN" altLang="en-US" sz="1900" dirty="0">
                <a:latin typeface="楷体" panose="02010609060101010101" pitchFamily="49" charset="-122"/>
                <a:ea typeface="楷体" panose="02010609060101010101" pitchFamily="49" charset="-122"/>
              </a:rPr>
              <a:t>技术对于选择软件方面捉襟见肘，这导致了他们的沮丧和焦虑。</a:t>
            </a:r>
            <a:endParaRPr lang="en-US" altLang="zh-CN" sz="19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759208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smtClean="0">
                <a:latin typeface="Cambria Math" panose="02040503050406030204" pitchFamily="18" charset="0"/>
                <a:ea typeface="Cambria Math" panose="02040503050406030204" pitchFamily="18" charset="0"/>
              </a:rPr>
              <a:t>Conclusion</a:t>
            </a:r>
            <a:endParaRPr lang="zh-CN" altLang="en-US" sz="4000" dirty="0">
              <a:latin typeface="Cambria Math" panose="02040503050406030204" pitchFamily="18" charset="0"/>
            </a:endParaRPr>
          </a:p>
        </p:txBody>
      </p:sp>
      <p:sp>
        <p:nvSpPr>
          <p:cNvPr id="3" name="内容占位符 2"/>
          <p:cNvSpPr>
            <a:spLocks noGrp="1"/>
          </p:cNvSpPr>
          <p:nvPr>
            <p:ph idx="1"/>
          </p:nvPr>
        </p:nvSpPr>
        <p:spPr/>
        <p:txBody>
          <a:bodyPr/>
          <a:lstStyle/>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Even </a:t>
            </a:r>
            <a:r>
              <a:rPr lang="en-US" altLang="zh-CN" sz="1900" dirty="0">
                <a:latin typeface="Cambria Math" panose="02040503050406030204" pitchFamily="18" charset="0"/>
                <a:ea typeface="Cambria Math" panose="02040503050406030204" pitchFamily="18" charset="0"/>
              </a:rPr>
              <a:t>though students reported technical restrictions, deficiencies and shortcomings in the software applications, they were not eager </a:t>
            </a:r>
            <a:r>
              <a:rPr lang="en-US" altLang="zh-CN" sz="1900" dirty="0">
                <a:latin typeface="Cambria Math" panose="02040503050406030204" pitchFamily="18" charset="0"/>
                <a:ea typeface="Cambria Math" panose="02040503050406030204" pitchFamily="18" charset="0"/>
              </a:rPr>
              <a:t>to switch </a:t>
            </a:r>
            <a:r>
              <a:rPr lang="en-US" altLang="zh-CN" sz="1900" dirty="0">
                <a:latin typeface="Cambria Math" panose="02040503050406030204" pitchFamily="18" charset="0"/>
                <a:ea typeface="Cambria Math" panose="02040503050406030204" pitchFamily="18" charset="0"/>
              </a:rPr>
              <a:t>to alternative applications</a:t>
            </a:r>
            <a:r>
              <a:rPr lang="en-US" altLang="zh-CN" sz="1900" dirty="0">
                <a:latin typeface="Cambria Math" panose="02040503050406030204" pitchFamily="18" charset="0"/>
                <a:ea typeface="Cambria Math" panose="02040503050406030204" pitchFamily="18" charset="0"/>
              </a:rPr>
              <a:t>.</a:t>
            </a:r>
          </a:p>
          <a:p>
            <a:pPr>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尽管</a:t>
            </a:r>
            <a:r>
              <a:rPr lang="zh-CN" altLang="en-US" sz="1900" dirty="0">
                <a:latin typeface="楷体" panose="02010609060101010101" pitchFamily="49" charset="-122"/>
                <a:ea typeface="楷体" panose="02010609060101010101" pitchFamily="49" charset="-122"/>
              </a:rPr>
              <a:t>学生面对技术瓶颈，也感受到软件的不足与缺点，但是他们也并不急于转换到其他可选软件。</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From </a:t>
            </a:r>
            <a:r>
              <a:rPr lang="en-US" altLang="zh-CN" sz="1900" dirty="0">
                <a:latin typeface="Cambria Math" panose="02040503050406030204" pitchFamily="18" charset="0"/>
                <a:ea typeface="Cambria Math" panose="02040503050406030204" pitchFamily="18" charset="0"/>
              </a:rPr>
              <a:t>the digital native perspective, this may be indicative of unfamiliarity and lack of experience </a:t>
            </a:r>
            <a:r>
              <a:rPr lang="en-US" altLang="zh-CN" sz="1900" dirty="0">
                <a:latin typeface="Cambria Math" panose="02040503050406030204" pitchFamily="18" charset="0"/>
                <a:ea typeface="Cambria Math" panose="02040503050406030204" pitchFamily="18" charset="0"/>
              </a:rPr>
              <a:t>in using </a:t>
            </a:r>
            <a:r>
              <a:rPr lang="en-US" altLang="zh-CN" sz="1900" dirty="0">
                <a:latin typeface="Cambria Math" panose="02040503050406030204" pitchFamily="18" charset="0"/>
                <a:ea typeface="Cambria Math" panose="02040503050406030204" pitchFamily="18" charset="0"/>
              </a:rPr>
              <a:t>social software applications as tools for teaching and learning</a:t>
            </a:r>
            <a:r>
              <a:rPr lang="en-US" altLang="zh-CN" sz="1900" dirty="0">
                <a:latin typeface="Cambria Math" panose="02040503050406030204" pitchFamily="18" charset="0"/>
                <a:ea typeface="Cambria Math" panose="02040503050406030204" pitchFamily="18" charset="0"/>
              </a:rPr>
              <a:t>.</a:t>
            </a:r>
          </a:p>
          <a:p>
            <a:pPr>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从</a:t>
            </a:r>
            <a:r>
              <a:rPr lang="zh-CN" altLang="en-US" sz="1900" dirty="0">
                <a:latin typeface="楷体" panose="02010609060101010101" pitchFamily="49" charset="-122"/>
                <a:ea typeface="楷体" panose="02010609060101010101" pitchFamily="49" charset="-122"/>
              </a:rPr>
              <a:t>数字原住民的角度，这表明他们对于将社会性软件作为教学工具并不熟悉而且缺乏经验。</a:t>
            </a:r>
            <a:endParaRPr lang="zh-CN" altLang="en-US" sz="19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11451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Cambria Math" panose="02040503050406030204" pitchFamily="18" charset="0"/>
                <a:ea typeface="Cambria Math" panose="02040503050406030204" pitchFamily="18" charset="0"/>
              </a:rPr>
              <a:t>Conclusion</a:t>
            </a:r>
            <a:endParaRPr lang="zh-CN" altLang="en-US" dirty="0">
              <a:latin typeface="Cambria Math" panose="02040503050406030204" pitchFamily="18" charset="0"/>
            </a:endParaRPr>
          </a:p>
        </p:txBody>
      </p:sp>
      <p:sp>
        <p:nvSpPr>
          <p:cNvPr id="3" name="内容占位符 2"/>
          <p:cNvSpPr>
            <a:spLocks noGrp="1"/>
          </p:cNvSpPr>
          <p:nvPr>
            <p:ph idx="1"/>
          </p:nvPr>
        </p:nvSpPr>
        <p:spPr/>
        <p:txBody>
          <a:bodyPr/>
          <a:lstStyle/>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The </a:t>
            </a:r>
            <a:r>
              <a:rPr lang="en-US" altLang="zh-CN" sz="1900" dirty="0">
                <a:latin typeface="Cambria Math" panose="02040503050406030204" pitchFamily="18" charset="0"/>
                <a:ea typeface="Cambria Math" panose="02040503050406030204" pitchFamily="18" charset="0"/>
              </a:rPr>
              <a:t>results also indicated that some of the students did not find the use of ICT meaningful for their collaborative inquiry</a:t>
            </a:r>
            <a:r>
              <a:rPr lang="en-US" altLang="zh-CN" sz="1900" dirty="0">
                <a:latin typeface="Cambria Math" panose="02040503050406030204" pitchFamily="18" charset="0"/>
                <a:ea typeface="Cambria Math" panose="02040503050406030204" pitchFamily="18" charset="0"/>
              </a:rPr>
              <a:t>.</a:t>
            </a:r>
          </a:p>
          <a:p>
            <a:pPr>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数据分析</a:t>
            </a:r>
            <a:r>
              <a:rPr lang="zh-CN" altLang="en-US" sz="1900" dirty="0">
                <a:latin typeface="楷体" panose="02010609060101010101" pitchFamily="49" charset="-122"/>
                <a:ea typeface="楷体" panose="02010609060101010101" pitchFamily="49" charset="-122"/>
              </a:rPr>
              <a:t>结果同样表明：一些学生并没有体会到</a:t>
            </a:r>
            <a:r>
              <a:rPr lang="en-US" altLang="zh-CN" sz="1900" dirty="0">
                <a:latin typeface="楷体" panose="02010609060101010101" pitchFamily="49" charset="-122"/>
                <a:ea typeface="楷体" panose="02010609060101010101" pitchFamily="49" charset="-122"/>
              </a:rPr>
              <a:t>ICT</a:t>
            </a:r>
            <a:r>
              <a:rPr lang="zh-CN" altLang="en-US" sz="1900" dirty="0">
                <a:latin typeface="楷体" panose="02010609060101010101" pitchFamily="49" charset="-122"/>
                <a:ea typeface="楷体" panose="02010609060101010101" pitchFamily="49" charset="-122"/>
              </a:rPr>
              <a:t>在他们的协同探究中的意义与作用</a:t>
            </a:r>
            <a:r>
              <a:rPr lang="zh-CN" altLang="en-US" dirty="0" smtClean="0"/>
              <a:t>。</a:t>
            </a:r>
            <a:endParaRPr lang="zh-CN" altLang="en-US" dirty="0"/>
          </a:p>
        </p:txBody>
      </p:sp>
    </p:spTree>
    <p:extLst>
      <p:ext uri="{BB962C8B-B14F-4D97-AF65-F5344CB8AC3E}">
        <p14:creationId xmlns:p14="http://schemas.microsoft.com/office/powerpoint/2010/main" val="1002875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smtClean="0">
                <a:latin typeface="Cambria Math" panose="02040503050406030204" pitchFamily="18" charset="0"/>
                <a:ea typeface="Cambria Math" panose="02040503050406030204" pitchFamily="18" charset="0"/>
              </a:rPr>
              <a:t>Conclusion</a:t>
            </a:r>
            <a:endParaRPr lang="zh-CN" altLang="en-US" sz="4000" dirty="0">
              <a:latin typeface="Cambria Math" panose="02040503050406030204" pitchFamily="18" charset="0"/>
            </a:endParaRPr>
          </a:p>
        </p:txBody>
      </p:sp>
      <p:sp>
        <p:nvSpPr>
          <p:cNvPr id="3" name="内容占位符 2"/>
          <p:cNvSpPr>
            <a:spLocks noGrp="1"/>
          </p:cNvSpPr>
          <p:nvPr>
            <p:ph idx="1"/>
          </p:nvPr>
        </p:nvSpPr>
        <p:spPr/>
        <p:txBody>
          <a:bodyPr/>
          <a:lstStyle/>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In </a:t>
            </a:r>
            <a:r>
              <a:rPr lang="en-US" altLang="zh-CN" sz="1900" dirty="0">
                <a:latin typeface="Cambria Math" panose="02040503050406030204" pitchFamily="18" charset="0"/>
                <a:ea typeface="Cambria Math" panose="02040503050406030204" pitchFamily="18" charset="0"/>
              </a:rPr>
              <a:t>addition, within the teacher training context, students need to be </a:t>
            </a:r>
            <a:r>
              <a:rPr lang="en-US" altLang="zh-CN" sz="1900" dirty="0">
                <a:latin typeface="Cambria Math" panose="02040503050406030204" pitchFamily="18" charset="0"/>
                <a:ea typeface="Cambria Math" panose="02040503050406030204" pitchFamily="18" charset="0"/>
              </a:rPr>
              <a:t>encouraged to </a:t>
            </a:r>
            <a:r>
              <a:rPr lang="en-US" altLang="zh-CN" sz="1900" dirty="0">
                <a:latin typeface="Cambria Math" panose="02040503050406030204" pitchFamily="18" charset="0"/>
                <a:ea typeface="Cambria Math" panose="02040503050406030204" pitchFamily="18" charset="0"/>
              </a:rPr>
              <a:t>try different software applications for their learning purposes. </a:t>
            </a:r>
            <a:endParaRPr lang="en-US" altLang="zh-CN" sz="1900" dirty="0">
              <a:latin typeface="Cambria Math" panose="02040503050406030204" pitchFamily="18" charset="0"/>
              <a:ea typeface="Cambria Math" panose="02040503050406030204" pitchFamily="18" charset="0"/>
            </a:endParaRPr>
          </a:p>
          <a:p>
            <a:pPr>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此外</a:t>
            </a:r>
            <a:r>
              <a:rPr lang="zh-CN" altLang="en-US" sz="1900" dirty="0">
                <a:latin typeface="楷体" panose="02010609060101010101" pitchFamily="49" charset="-122"/>
                <a:ea typeface="楷体" panose="02010609060101010101" pitchFamily="49" charset="-122"/>
              </a:rPr>
              <a:t>，在教师培训中，需要鼓励学生尝试多种的软件来达成他们的学习目标。</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It </a:t>
            </a:r>
            <a:r>
              <a:rPr lang="en-US" altLang="zh-CN" sz="1900" dirty="0">
                <a:latin typeface="Cambria Math" panose="02040503050406030204" pitchFamily="18" charset="0"/>
                <a:ea typeface="Cambria Math" panose="02040503050406030204" pitchFamily="18" charset="0"/>
              </a:rPr>
              <a:t>may well be that without realizing it, students are already familiar with several software applications that would be suitable for teaching and learning.</a:t>
            </a:r>
          </a:p>
          <a:p>
            <a:pPr>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学生</a:t>
            </a:r>
            <a:r>
              <a:rPr lang="zh-CN" altLang="en-US" sz="1900" dirty="0">
                <a:latin typeface="楷体" panose="02010609060101010101" pitchFamily="49" charset="-122"/>
                <a:ea typeface="楷体" panose="02010609060101010101" pitchFamily="49" charset="-122"/>
              </a:rPr>
              <a:t>可能没意识到，学生已经熟悉了一些适合于达成教学与学习目标的应用软件。</a:t>
            </a:r>
            <a:endParaRPr lang="zh-CN" altLang="en-US" sz="19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47080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smtClean="0">
                <a:latin typeface="Cambria Math" panose="02040503050406030204" pitchFamily="18" charset="0"/>
                <a:ea typeface="Cambria Math" panose="02040503050406030204" pitchFamily="18" charset="0"/>
              </a:rPr>
              <a:t>Conclusion</a:t>
            </a:r>
            <a:endParaRPr lang="zh-CN" altLang="en-US" sz="4000" dirty="0">
              <a:latin typeface="Cambria Math" panose="02040503050406030204" pitchFamily="18" charset="0"/>
            </a:endParaRPr>
          </a:p>
        </p:txBody>
      </p:sp>
      <p:sp>
        <p:nvSpPr>
          <p:cNvPr id="3" name="内容占位符 2"/>
          <p:cNvSpPr>
            <a:spLocks noGrp="1"/>
          </p:cNvSpPr>
          <p:nvPr>
            <p:ph idx="1"/>
          </p:nvPr>
        </p:nvSpPr>
        <p:spPr/>
        <p:txBody>
          <a:bodyPr/>
          <a:lstStyle/>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To </a:t>
            </a:r>
            <a:r>
              <a:rPr lang="en-US" altLang="zh-CN" sz="1900" dirty="0">
                <a:latin typeface="Cambria Math" panose="02040503050406030204" pitchFamily="18" charset="0"/>
                <a:ea typeface="Cambria Math" panose="02040503050406030204" pitchFamily="18" charset="0"/>
              </a:rPr>
              <a:t>encourage use of ICT in teaching and learning, pre-service teachers should be provided with actual experiences </a:t>
            </a:r>
            <a:r>
              <a:rPr lang="en-US" altLang="zh-CN" sz="1900" dirty="0">
                <a:latin typeface="Cambria Math" panose="02040503050406030204" pitchFamily="18" charset="0"/>
                <a:ea typeface="Cambria Math" panose="02040503050406030204" pitchFamily="18" charset="0"/>
              </a:rPr>
              <a:t>of learning </a:t>
            </a:r>
            <a:r>
              <a:rPr lang="en-US" altLang="zh-CN" sz="1900" dirty="0">
                <a:latin typeface="Cambria Math" panose="02040503050406030204" pitchFamily="18" charset="0"/>
                <a:ea typeface="Cambria Math" panose="02040503050406030204" pitchFamily="18" charset="0"/>
              </a:rPr>
              <a:t>with ICT in a pedagogically meaningful way</a:t>
            </a:r>
            <a:r>
              <a:rPr lang="en-US" altLang="zh-CN" sz="1900" dirty="0">
                <a:latin typeface="Cambria Math" panose="02040503050406030204" pitchFamily="18" charset="0"/>
                <a:ea typeface="Cambria Math" panose="02040503050406030204" pitchFamily="18" charset="0"/>
              </a:rPr>
              <a:t>.</a:t>
            </a:r>
          </a:p>
          <a:p>
            <a:pPr>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为了</a:t>
            </a:r>
            <a:r>
              <a:rPr lang="zh-CN" altLang="en-US" sz="1900" dirty="0">
                <a:latin typeface="楷体" panose="02010609060101010101" pitchFamily="49" charset="-122"/>
                <a:ea typeface="楷体" panose="02010609060101010101" pitchFamily="49" charset="-122"/>
              </a:rPr>
              <a:t>鼓励</a:t>
            </a:r>
            <a:r>
              <a:rPr lang="en-US" altLang="zh-CN" sz="1900" dirty="0">
                <a:latin typeface="楷体" panose="02010609060101010101" pitchFamily="49" charset="-122"/>
                <a:ea typeface="楷体" panose="02010609060101010101" pitchFamily="49" charset="-122"/>
              </a:rPr>
              <a:t>ICT</a:t>
            </a:r>
            <a:r>
              <a:rPr lang="zh-CN" altLang="en-US" sz="1900" dirty="0">
                <a:latin typeface="楷体" panose="02010609060101010101" pitchFamily="49" charset="-122"/>
                <a:ea typeface="楷体" panose="02010609060101010101" pitchFamily="49" charset="-122"/>
              </a:rPr>
              <a:t>在教学与学习中的应用，我们应该以有意义教学方面的角度，提供给职前教师实际的在学习中使用</a:t>
            </a:r>
            <a:r>
              <a:rPr lang="en-US" altLang="zh-CN" sz="1900" dirty="0">
                <a:latin typeface="楷体" panose="02010609060101010101" pitchFamily="49" charset="-122"/>
                <a:ea typeface="楷体" panose="02010609060101010101" pitchFamily="49" charset="-122"/>
              </a:rPr>
              <a:t>ICT</a:t>
            </a:r>
            <a:r>
              <a:rPr lang="zh-CN" altLang="en-US" sz="1900" dirty="0">
                <a:latin typeface="楷体" panose="02010609060101010101" pitchFamily="49" charset="-122"/>
                <a:ea typeface="楷体" panose="02010609060101010101" pitchFamily="49" charset="-122"/>
              </a:rPr>
              <a:t>的经验。</a:t>
            </a:r>
            <a:endParaRPr lang="zh-CN" altLang="en-US" sz="19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917689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smtClean="0">
                <a:latin typeface="Cambria Math" panose="02040503050406030204" pitchFamily="18" charset="0"/>
                <a:ea typeface="Cambria Math" panose="02040503050406030204" pitchFamily="18" charset="0"/>
              </a:rPr>
              <a:t>Conclusion</a:t>
            </a:r>
            <a:endParaRPr lang="zh-CN" altLang="en-US" sz="4000" dirty="0">
              <a:latin typeface="Cambria Math" panose="02040503050406030204" pitchFamily="18" charset="0"/>
            </a:endParaRPr>
          </a:p>
        </p:txBody>
      </p:sp>
      <p:sp>
        <p:nvSpPr>
          <p:cNvPr id="3" name="内容占位符 2"/>
          <p:cNvSpPr>
            <a:spLocks noGrp="1"/>
          </p:cNvSpPr>
          <p:nvPr>
            <p:ph idx="1"/>
          </p:nvPr>
        </p:nvSpPr>
        <p:spPr/>
        <p:txBody>
          <a:bodyPr/>
          <a:lstStyle/>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Nevertheless</a:t>
            </a:r>
            <a:r>
              <a:rPr lang="en-US" altLang="zh-CN" sz="1900" dirty="0">
                <a:latin typeface="Cambria Math" panose="02040503050406030204" pitchFamily="18" charset="0"/>
                <a:ea typeface="Cambria Math" panose="02040503050406030204" pitchFamily="18" charset="0"/>
              </a:rPr>
              <a:t>, more research on ICT use in teaching and learning is needed to guide the development of </a:t>
            </a:r>
            <a:r>
              <a:rPr lang="en-US" altLang="zh-CN" sz="1900" dirty="0">
                <a:latin typeface="Cambria Math" panose="02040503050406030204" pitchFamily="18" charset="0"/>
                <a:ea typeface="Cambria Math" panose="02040503050406030204" pitchFamily="18" charset="0"/>
              </a:rPr>
              <a:t>teacher training.</a:t>
            </a:r>
          </a:p>
          <a:p>
            <a:pPr>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然而</a:t>
            </a:r>
            <a:r>
              <a:rPr lang="zh-CN" altLang="en-US" sz="1900" dirty="0">
                <a:latin typeface="楷体" panose="02010609060101010101" pitchFamily="49" charset="-122"/>
                <a:ea typeface="楷体" panose="02010609060101010101" pitchFamily="49" charset="-122"/>
              </a:rPr>
              <a:t>，我们还需要更多的关于</a:t>
            </a:r>
            <a:r>
              <a:rPr lang="en-US" altLang="zh-CN" sz="1900" dirty="0">
                <a:latin typeface="楷体" panose="02010609060101010101" pitchFamily="49" charset="-122"/>
                <a:ea typeface="楷体" panose="02010609060101010101" pitchFamily="49" charset="-122"/>
              </a:rPr>
              <a:t>ICT</a:t>
            </a:r>
            <a:r>
              <a:rPr lang="zh-CN" altLang="en-US" sz="1900" dirty="0">
                <a:latin typeface="楷体" panose="02010609060101010101" pitchFamily="49" charset="-122"/>
                <a:ea typeface="楷体" panose="02010609060101010101" pitchFamily="49" charset="-122"/>
              </a:rPr>
              <a:t>在教学中应用的研究，来为教师培训的发展提供指导。</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We </a:t>
            </a:r>
            <a:r>
              <a:rPr lang="en-US" altLang="zh-CN" sz="1900" dirty="0">
                <a:latin typeface="Cambria Math" panose="02040503050406030204" pitchFamily="18" charset="0"/>
                <a:ea typeface="Cambria Math" panose="02040503050406030204" pitchFamily="18" charset="0"/>
              </a:rPr>
              <a:t>need better ways to support the development of pre-service teachers’ ICT skills and attitudes toward the use of ICT </a:t>
            </a:r>
            <a:r>
              <a:rPr lang="en-US" altLang="zh-CN" sz="1900" dirty="0">
                <a:latin typeface="Cambria Math" panose="02040503050406030204" pitchFamily="18" charset="0"/>
                <a:ea typeface="Cambria Math" panose="02040503050406030204" pitchFamily="18" charset="0"/>
              </a:rPr>
              <a:t>for teaching and </a:t>
            </a:r>
            <a:r>
              <a:rPr lang="en-US" altLang="zh-CN" sz="1900" dirty="0">
                <a:latin typeface="Cambria Math" panose="02040503050406030204" pitchFamily="18" charset="0"/>
                <a:ea typeface="Cambria Math" panose="02040503050406030204" pitchFamily="18" charset="0"/>
              </a:rPr>
              <a:t>learning. </a:t>
            </a:r>
            <a:endParaRPr lang="en-US" altLang="zh-CN" sz="1900" dirty="0">
              <a:latin typeface="Cambria Math" panose="02040503050406030204" pitchFamily="18" charset="0"/>
              <a:ea typeface="Cambria Math" panose="02040503050406030204" pitchFamily="18" charset="0"/>
            </a:endParaRPr>
          </a:p>
          <a:p>
            <a:pPr>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我们</a:t>
            </a:r>
            <a:r>
              <a:rPr lang="zh-CN" altLang="en-US" sz="1900" dirty="0">
                <a:latin typeface="楷体" panose="02010609060101010101" pitchFamily="49" charset="-122"/>
                <a:ea typeface="楷体" panose="02010609060101010101" pitchFamily="49" charset="-122"/>
              </a:rPr>
              <a:t>需要更好的方法支持职前教师</a:t>
            </a:r>
            <a:r>
              <a:rPr lang="en-US" altLang="zh-CN" sz="1900" dirty="0">
                <a:latin typeface="楷体" panose="02010609060101010101" pitchFamily="49" charset="-122"/>
                <a:ea typeface="楷体" panose="02010609060101010101" pitchFamily="49" charset="-122"/>
              </a:rPr>
              <a:t>ICT</a:t>
            </a:r>
            <a:r>
              <a:rPr lang="zh-CN" altLang="en-US" sz="1900" dirty="0">
                <a:latin typeface="楷体" panose="02010609060101010101" pitchFamily="49" charset="-122"/>
                <a:ea typeface="楷体" panose="02010609060101010101" pitchFamily="49" charset="-122"/>
              </a:rPr>
              <a:t>技能的发展，也需要养成进一步的利用</a:t>
            </a:r>
            <a:r>
              <a:rPr lang="en-US" altLang="zh-CN" sz="1900" dirty="0">
                <a:latin typeface="楷体" panose="02010609060101010101" pitchFamily="49" charset="-122"/>
                <a:ea typeface="楷体" panose="02010609060101010101" pitchFamily="49" charset="-122"/>
              </a:rPr>
              <a:t>ICT</a:t>
            </a:r>
            <a:r>
              <a:rPr lang="zh-CN" altLang="en-US" sz="1900" dirty="0">
                <a:latin typeface="楷体" panose="02010609060101010101" pitchFamily="49" charset="-122"/>
                <a:ea typeface="楷体" panose="02010609060101010101" pitchFamily="49" charset="-122"/>
              </a:rPr>
              <a:t>来进行教学的态度。</a:t>
            </a:r>
            <a:endParaRPr lang="zh-CN" altLang="en-US" sz="19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213168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smtClean="0">
                <a:latin typeface="Cambria Math" panose="02040503050406030204" pitchFamily="18" charset="0"/>
                <a:ea typeface="Cambria Math" panose="02040503050406030204" pitchFamily="18" charset="0"/>
              </a:rPr>
              <a:t>Abstract</a:t>
            </a:r>
            <a:endParaRPr lang="zh-CN" altLang="en-US" sz="4000" dirty="0">
              <a:latin typeface="Cambria Math" panose="02040503050406030204" pitchFamily="18" charset="0"/>
            </a:endParaRPr>
          </a:p>
        </p:txBody>
      </p:sp>
      <p:sp>
        <p:nvSpPr>
          <p:cNvPr id="3" name="内容占位符 2"/>
          <p:cNvSpPr>
            <a:spLocks noGrp="1"/>
          </p:cNvSpPr>
          <p:nvPr>
            <p:ph idx="1"/>
          </p:nvPr>
        </p:nvSpPr>
        <p:spPr/>
        <p:txBody>
          <a:bodyPr>
            <a:normAutofit fontScale="92500" lnSpcReduction="10000"/>
          </a:bodyPr>
          <a:lstStyle/>
          <a:p>
            <a:pPr>
              <a:buFont typeface="Wingdings" panose="05000000000000000000" pitchFamily="2" charset="2"/>
              <a:buChar char="n"/>
            </a:pPr>
            <a:r>
              <a:rPr lang="en-US" altLang="zh-CN" dirty="0" smtClean="0">
                <a:latin typeface="Cambria Math" panose="02040503050406030204" pitchFamily="18" charset="0"/>
                <a:ea typeface="Cambria Math" panose="02040503050406030204" pitchFamily="18" charset="0"/>
              </a:rPr>
              <a:t> This </a:t>
            </a:r>
            <a:r>
              <a:rPr lang="en-US" altLang="zh-CN" dirty="0">
                <a:latin typeface="Cambria Math" panose="02040503050406030204" pitchFamily="18" charset="0"/>
                <a:ea typeface="Cambria Math" panose="02040503050406030204" pitchFamily="18" charset="0"/>
              </a:rPr>
              <a:t>case study focuses on the use of social software applications for supporting pre-service </a:t>
            </a:r>
            <a:r>
              <a:rPr lang="en-US" altLang="zh-CN" dirty="0" smtClean="0">
                <a:latin typeface="Cambria Math" panose="02040503050406030204" pitchFamily="18" charset="0"/>
                <a:ea typeface="Cambria Math" panose="02040503050406030204" pitchFamily="18" charset="0"/>
              </a:rPr>
              <a:t>teachers’ collaborative </a:t>
            </a:r>
            <a:r>
              <a:rPr lang="en-US" altLang="zh-CN" dirty="0">
                <a:latin typeface="Cambria Math" panose="02040503050406030204" pitchFamily="18" charset="0"/>
                <a:ea typeface="Cambria Math" panose="02040503050406030204" pitchFamily="18" charset="0"/>
              </a:rPr>
              <a:t>inquiry. </a:t>
            </a:r>
            <a:endParaRPr lang="en-US" altLang="zh-CN" dirty="0" smtClean="0">
              <a:latin typeface="Cambria Math" panose="02040503050406030204" pitchFamily="18" charset="0"/>
              <a:ea typeface="Cambria Math" panose="02040503050406030204" pitchFamily="18" charset="0"/>
            </a:endParaRPr>
          </a:p>
          <a:p>
            <a:pPr>
              <a:buFont typeface="Wingdings" panose="05000000000000000000" pitchFamily="2" charset="2"/>
              <a:buChar char="n"/>
            </a:pPr>
            <a:r>
              <a:rPr lang="zh-CN" altLang="en-US" sz="2100" dirty="0">
                <a:latin typeface="楷体" panose="02010609060101010101" pitchFamily="49" charset="-122"/>
                <a:ea typeface="楷体" panose="02010609060101010101" pitchFamily="49" charset="-122"/>
              </a:rPr>
              <a:t> 本研究关注社会性软件对于支持职前教师协同探究的应用。</a:t>
            </a:r>
            <a:endParaRPr lang="en-US" altLang="zh-CN" sz="2100" dirty="0">
              <a:latin typeface="楷体" panose="02010609060101010101" pitchFamily="49" charset="-122"/>
              <a:ea typeface="楷体" panose="02010609060101010101" pitchFamily="49" charset="-122"/>
            </a:endParaRPr>
          </a:p>
          <a:p>
            <a:pPr>
              <a:buFont typeface="Wingdings" panose="05000000000000000000" pitchFamily="2" charset="2"/>
              <a:buChar char="n"/>
            </a:pPr>
            <a:r>
              <a:rPr lang="en-US" altLang="zh-CN" dirty="0" smtClean="0"/>
              <a:t> </a:t>
            </a:r>
            <a:r>
              <a:rPr lang="en-US" altLang="zh-CN" sz="2100" dirty="0">
                <a:latin typeface="Cambria Math" panose="02040503050406030204" pitchFamily="18" charset="0"/>
                <a:ea typeface="Cambria Math" panose="02040503050406030204" pitchFamily="18" charset="0"/>
              </a:rPr>
              <a:t>Second year pre-service teachers (N=-8) were instructed to carry out an inquiry using a selection of suitable applications to support their work in a forest ecology field course. </a:t>
            </a:r>
          </a:p>
          <a:p>
            <a:pPr>
              <a:buFont typeface="Wingdings" panose="05000000000000000000" pitchFamily="2" charset="2"/>
              <a:buChar char="n"/>
            </a:pPr>
            <a:r>
              <a:rPr lang="zh-CN" altLang="en-US" sz="2100" dirty="0">
                <a:latin typeface="楷体" panose="02010609060101010101" pitchFamily="49" charset="-122"/>
                <a:ea typeface="楷体" panose="02010609060101010101" pitchFamily="49" charset="-122"/>
              </a:rPr>
              <a:t> 二年级的职前教师</a:t>
            </a:r>
            <a:r>
              <a:rPr lang="en-US" altLang="zh-CN" sz="2100" dirty="0">
                <a:latin typeface="楷体" panose="02010609060101010101" pitchFamily="49" charset="-122"/>
                <a:ea typeface="楷体" panose="02010609060101010101" pitchFamily="49" charset="-122"/>
              </a:rPr>
              <a:t>(98</a:t>
            </a:r>
            <a:r>
              <a:rPr lang="zh-CN" altLang="en-US" sz="2100" dirty="0">
                <a:latin typeface="楷体" panose="02010609060101010101" pitchFamily="49" charset="-122"/>
                <a:ea typeface="楷体" panose="02010609060101010101" pitchFamily="49" charset="-122"/>
              </a:rPr>
              <a:t>人</a:t>
            </a:r>
            <a:r>
              <a:rPr lang="en-US" altLang="zh-CN" sz="2100" dirty="0">
                <a:latin typeface="楷体" panose="02010609060101010101" pitchFamily="49" charset="-122"/>
                <a:ea typeface="楷体" panose="02010609060101010101" pitchFamily="49" charset="-122"/>
              </a:rPr>
              <a:t>)</a:t>
            </a:r>
            <a:r>
              <a:rPr lang="zh-CN" altLang="en-US" sz="2100" dirty="0">
                <a:latin typeface="楷体" panose="02010609060101010101" pitchFamily="49" charset="-122"/>
                <a:ea typeface="楷体" panose="02010609060101010101" pitchFamily="49" charset="-122"/>
              </a:rPr>
              <a:t>要求在一项森林生态领域的课程中使用一系列恰当的软件来帮助他们进行探究工作。</a:t>
            </a:r>
            <a:endParaRPr lang="en-US" altLang="zh-CN" sz="2100" dirty="0">
              <a:latin typeface="楷体" panose="02010609060101010101" pitchFamily="49" charset="-122"/>
              <a:ea typeface="楷体" panose="02010609060101010101" pitchFamily="49" charset="-122"/>
            </a:endParaRPr>
          </a:p>
          <a:p>
            <a:pPr>
              <a:buFont typeface="Wingdings" panose="05000000000000000000" pitchFamily="2" charset="2"/>
              <a:buChar char="n"/>
            </a:pPr>
            <a:r>
              <a:rPr lang="en-US" altLang="zh-CN" sz="2100" dirty="0">
                <a:latin typeface="Cambria Math" panose="02040503050406030204" pitchFamily="18" charset="0"/>
                <a:ea typeface="Cambria Math" panose="02040503050406030204" pitchFamily="18" charset="0"/>
              </a:rPr>
              <a:t> Although they were not specifically instructed on the use of the software applications, the assumption was that being ‘digital natives’ they would be familiar with them or would readily adopt them. </a:t>
            </a:r>
          </a:p>
          <a:p>
            <a:pPr>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尽管没有对他们进行特殊的软件使用培训，我们假设：他们作为“数字原住民”，应该对软件很熟悉并且乐于接受。</a:t>
            </a:r>
            <a:endParaRPr lang="en-US" altLang="zh-CN"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062056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smtClean="0">
                <a:latin typeface="Cambria Math" panose="02040503050406030204" pitchFamily="18" charset="0"/>
                <a:ea typeface="Cambria Math" panose="02040503050406030204" pitchFamily="18" charset="0"/>
              </a:rPr>
              <a:t>Abstract</a:t>
            </a:r>
            <a:endParaRPr lang="zh-CN" altLang="en-US" sz="4000" dirty="0">
              <a:latin typeface="Cambria Math" panose="02040503050406030204" pitchFamily="18" charset="0"/>
            </a:endParaRPr>
          </a:p>
        </p:txBody>
      </p:sp>
      <p:sp>
        <p:nvSpPr>
          <p:cNvPr id="3" name="内容占位符 2"/>
          <p:cNvSpPr>
            <a:spLocks noGrp="1"/>
          </p:cNvSpPr>
          <p:nvPr>
            <p:ph idx="1"/>
          </p:nvPr>
        </p:nvSpPr>
        <p:spPr/>
        <p:txBody>
          <a:bodyPr>
            <a:normAutofit/>
          </a:bodyPr>
          <a:lstStyle/>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The </a:t>
            </a:r>
            <a:r>
              <a:rPr lang="en-US" altLang="zh-CN" sz="1900" dirty="0">
                <a:latin typeface="Cambria Math" panose="02040503050406030204" pitchFamily="18" charset="0"/>
                <a:ea typeface="Cambria Math" panose="02040503050406030204" pitchFamily="18" charset="0"/>
              </a:rPr>
              <a:t>study reports the students’ experiences of the course. </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研究</a:t>
            </a:r>
            <a:r>
              <a:rPr lang="zh-CN" altLang="en-US" sz="1900" dirty="0">
                <a:latin typeface="楷体" panose="02010609060101010101" pitchFamily="49" charset="-122"/>
                <a:ea typeface="楷体" panose="02010609060101010101" pitchFamily="49" charset="-122"/>
              </a:rPr>
              <a:t>报告了学生对于课程的体验。</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Results </a:t>
            </a:r>
            <a:r>
              <a:rPr lang="en-US" altLang="zh-CN" sz="1900" dirty="0">
                <a:latin typeface="Cambria Math" panose="02040503050406030204" pitchFamily="18" charset="0"/>
                <a:ea typeface="Cambria Math" panose="02040503050406030204" pitchFamily="18" charset="0"/>
              </a:rPr>
              <a:t>show variations in their experiences: differences in the way they saw the adequacy of their ICT skills, the suitability of the software, and in their opinions about familiarizing themselves with the software applications as part of the inquiry process. </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研究</a:t>
            </a:r>
            <a:r>
              <a:rPr lang="zh-CN" altLang="en-US" sz="1900" dirty="0">
                <a:latin typeface="楷体" panose="02010609060101010101" pitchFamily="49" charset="-122"/>
                <a:ea typeface="楷体" panose="02010609060101010101" pitchFamily="49" charset="-122"/>
              </a:rPr>
              <a:t>显示出他们体验的差异体现在：对于</a:t>
            </a:r>
            <a:r>
              <a:rPr lang="en-US" altLang="zh-CN" sz="1900" dirty="0">
                <a:latin typeface="楷体" panose="02010609060101010101" pitchFamily="49" charset="-122"/>
                <a:ea typeface="楷体" panose="02010609060101010101" pitchFamily="49" charset="-122"/>
              </a:rPr>
              <a:t>ICT</a:t>
            </a:r>
            <a:r>
              <a:rPr lang="zh-CN" altLang="en-US" sz="1900" dirty="0">
                <a:latin typeface="楷体" panose="02010609060101010101" pitchFamily="49" charset="-122"/>
                <a:ea typeface="楷体" panose="02010609060101010101" pitchFamily="49" charset="-122"/>
              </a:rPr>
              <a:t>技能是否够用的认识，软件是否适用，以及他们关于将软件作为探究过程的一部分的自我熟知感。</a:t>
            </a:r>
            <a:endParaRPr lang="en-US" altLang="zh-CN" sz="19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03986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smtClean="0">
                <a:latin typeface="Cambria Math" panose="02040503050406030204" pitchFamily="18" charset="0"/>
                <a:ea typeface="Cambria Math" panose="02040503050406030204" pitchFamily="18" charset="0"/>
              </a:rPr>
              <a:t>Abstract</a:t>
            </a:r>
            <a:endParaRPr lang="zh-CN" altLang="en-US" sz="4000" dirty="0">
              <a:latin typeface="Cambria Math" panose="02040503050406030204" pitchFamily="18" charset="0"/>
            </a:endParaRPr>
          </a:p>
        </p:txBody>
      </p:sp>
      <p:sp>
        <p:nvSpPr>
          <p:cNvPr id="3" name="内容占位符 2"/>
          <p:cNvSpPr>
            <a:spLocks noGrp="1"/>
          </p:cNvSpPr>
          <p:nvPr>
            <p:ph idx="1"/>
          </p:nvPr>
        </p:nvSpPr>
        <p:spPr>
          <a:xfrm>
            <a:off x="1097280" y="1845733"/>
            <a:ext cx="10058400" cy="4888441"/>
          </a:xfrm>
        </p:spPr>
        <p:txBody>
          <a:bodyPr>
            <a:normAutofit/>
          </a:bodyPr>
          <a:lstStyle/>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The </a:t>
            </a:r>
            <a:r>
              <a:rPr lang="en-US" altLang="zh-CN" sz="1900" dirty="0">
                <a:latin typeface="Cambria Math" panose="02040503050406030204" pitchFamily="18" charset="0"/>
                <a:ea typeface="Cambria Math" panose="02040503050406030204" pitchFamily="18" charset="0"/>
              </a:rPr>
              <a:t>results also indicate that in future it is important to:</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研究</a:t>
            </a:r>
            <a:r>
              <a:rPr lang="zh-CN" altLang="en-US" sz="1900" dirty="0">
                <a:latin typeface="楷体" panose="02010609060101010101" pitchFamily="49" charset="-122"/>
                <a:ea typeface="楷体" panose="02010609060101010101" pitchFamily="49" charset="-122"/>
              </a:rPr>
              <a:t>指出在未来我们应该重视：</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a:t>
            </a:r>
            <a:r>
              <a:rPr lang="en-US" altLang="zh-CN" sz="1900" dirty="0" err="1">
                <a:latin typeface="Cambria Math" panose="02040503050406030204" pitchFamily="18" charset="0"/>
                <a:ea typeface="Cambria Math" panose="02040503050406030204" pitchFamily="18" charset="0"/>
              </a:rPr>
              <a:t>i</a:t>
            </a:r>
            <a:r>
              <a:rPr lang="en-US" altLang="zh-CN" sz="1900" dirty="0">
                <a:latin typeface="Cambria Math" panose="02040503050406030204" pitchFamily="18" charset="0"/>
                <a:ea typeface="Cambria Math" panose="02040503050406030204" pitchFamily="18" charset="0"/>
              </a:rPr>
              <a:t>) concretize and explain the pedagogical aspects of using social software applications as part of the learning process; </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将</a:t>
            </a:r>
            <a:r>
              <a:rPr lang="zh-CN" altLang="en-US" sz="1900" dirty="0">
                <a:latin typeface="楷体" panose="02010609060101010101" pitchFamily="49" charset="-122"/>
                <a:ea typeface="楷体" panose="02010609060101010101" pitchFamily="49" charset="-122"/>
              </a:rPr>
              <a:t>社会软件的应用作为学习过程的一部分，</a:t>
            </a:r>
            <a:r>
              <a:rPr lang="zh-CN" altLang="en-US" sz="1900" dirty="0" smtClean="0">
                <a:latin typeface="楷体" panose="02010609060101010101" pitchFamily="49" charset="-122"/>
                <a:ea typeface="楷体" panose="02010609060101010101" pitchFamily="49" charset="-122"/>
              </a:rPr>
              <a:t>以教学的</a:t>
            </a:r>
            <a:r>
              <a:rPr lang="zh-CN" altLang="en-US" sz="1900" dirty="0">
                <a:latin typeface="楷体" panose="02010609060101010101" pitchFamily="49" charset="-122"/>
                <a:ea typeface="楷体" panose="02010609060101010101" pitchFamily="49" charset="-122"/>
              </a:rPr>
              <a:t>角度进行具体化和解释；</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a:t>
            </a:r>
            <a:r>
              <a:rPr lang="en-US" altLang="zh-CN" sz="1900" dirty="0">
                <a:latin typeface="Cambria Math" panose="02040503050406030204" pitchFamily="18" charset="0"/>
                <a:ea typeface="Cambria Math" panose="02040503050406030204" pitchFamily="18" charset="0"/>
              </a:rPr>
              <a:t>ii) highlight the reasons why software applications are used for supporting learning, i.e., the added value; </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强调</a:t>
            </a:r>
            <a:r>
              <a:rPr lang="zh-CN" altLang="en-US" sz="1900" dirty="0">
                <a:latin typeface="楷体" panose="02010609060101010101" pitchFamily="49" charset="-122"/>
                <a:ea typeface="楷体" panose="02010609060101010101" pitchFamily="49" charset="-122"/>
              </a:rPr>
              <a:t>软件用以支持学习的原因以及附加价值；</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and </a:t>
            </a:r>
            <a:r>
              <a:rPr lang="en-US" altLang="zh-CN" sz="1900" dirty="0">
                <a:latin typeface="Cambria Math" panose="02040503050406030204" pitchFamily="18" charset="0"/>
                <a:ea typeface="Cambria Math" panose="02040503050406030204" pitchFamily="18" charset="0"/>
              </a:rPr>
              <a:t>(iii) encourage students to explore and make use of different software applications for different learning purposes.</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鼓励</a:t>
            </a:r>
            <a:r>
              <a:rPr lang="zh-CN" altLang="en-US" sz="1900" dirty="0">
                <a:latin typeface="楷体" panose="02010609060101010101" pitchFamily="49" charset="-122"/>
                <a:ea typeface="楷体" panose="02010609060101010101" pitchFamily="49" charset="-122"/>
              </a:rPr>
              <a:t>学生探索和充分利用不同的应用程序，来达成不同的学习目的。</a:t>
            </a:r>
            <a:endParaRPr lang="en-US" altLang="zh-CN" sz="19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935708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smtClean="0">
                <a:latin typeface="Cambria Math" panose="02040503050406030204" pitchFamily="18" charset="0"/>
                <a:ea typeface="Cambria Math" panose="02040503050406030204" pitchFamily="18" charset="0"/>
              </a:rPr>
              <a:t>Introduction</a:t>
            </a:r>
            <a:endParaRPr lang="zh-CN" altLang="en-US" sz="4000" dirty="0">
              <a:latin typeface="Cambria Math" panose="02040503050406030204" pitchFamily="18" charset="0"/>
            </a:endParaRPr>
          </a:p>
        </p:txBody>
      </p:sp>
      <p:sp>
        <p:nvSpPr>
          <p:cNvPr id="3" name="内容占位符 2"/>
          <p:cNvSpPr>
            <a:spLocks noGrp="1"/>
          </p:cNvSpPr>
          <p:nvPr>
            <p:ph idx="1"/>
          </p:nvPr>
        </p:nvSpPr>
        <p:spPr/>
        <p:txBody>
          <a:bodyPr/>
          <a:lstStyle/>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The </a:t>
            </a:r>
            <a:r>
              <a:rPr lang="en-US" altLang="zh-CN" sz="1900" dirty="0">
                <a:latin typeface="Cambria Math" panose="02040503050406030204" pitchFamily="18" charset="0"/>
                <a:ea typeface="Cambria Math" panose="02040503050406030204" pitchFamily="18" charset="0"/>
              </a:rPr>
              <a:t>fact that some newly qualified Finnish teachers are at a loss to know how to use ICT in their work is of concern. </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一些</a:t>
            </a:r>
            <a:r>
              <a:rPr lang="zh-CN" altLang="en-US" sz="1900" dirty="0">
                <a:latin typeface="楷体" panose="02010609060101010101" pitchFamily="49" charset="-122"/>
                <a:ea typeface="楷体" panose="02010609060101010101" pitchFamily="49" charset="-122"/>
              </a:rPr>
              <a:t>新入职的芬兰合格教师不知道如何在工作中使用</a:t>
            </a:r>
            <a:r>
              <a:rPr lang="en-US" altLang="zh-CN" sz="1900" dirty="0">
                <a:latin typeface="楷体" panose="02010609060101010101" pitchFamily="49" charset="-122"/>
                <a:ea typeface="楷体" panose="02010609060101010101" pitchFamily="49" charset="-122"/>
              </a:rPr>
              <a:t>ICT</a:t>
            </a:r>
            <a:r>
              <a:rPr lang="zh-CN" altLang="en-US" sz="1900" dirty="0">
                <a:latin typeface="楷体" panose="02010609060101010101" pitchFamily="49" charset="-122"/>
                <a:ea typeface="楷体" panose="02010609060101010101" pitchFamily="49" charset="-122"/>
              </a:rPr>
              <a:t>，这个事实备受关注。</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Teacher </a:t>
            </a:r>
            <a:r>
              <a:rPr lang="en-US" altLang="zh-CN" sz="1900" dirty="0">
                <a:latin typeface="Cambria Math" panose="02040503050406030204" pitchFamily="18" charset="0"/>
                <a:ea typeface="Cambria Math" panose="02040503050406030204" pitchFamily="18" charset="0"/>
              </a:rPr>
              <a:t>training must prepare students for their professional obligations in using ICT.</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教师</a:t>
            </a:r>
            <a:r>
              <a:rPr lang="zh-CN" altLang="en-US" sz="1900" dirty="0">
                <a:latin typeface="楷体" panose="02010609060101010101" pitchFamily="49" charset="-122"/>
                <a:ea typeface="楷体" panose="02010609060101010101" pitchFamily="49" charset="-122"/>
              </a:rPr>
              <a:t>培训必须使学生做好关于使用信息和通信技术的专业义务准备。</a:t>
            </a:r>
          </a:p>
        </p:txBody>
      </p:sp>
    </p:spTree>
    <p:extLst>
      <p:ext uri="{BB962C8B-B14F-4D97-AF65-F5344CB8AC3E}">
        <p14:creationId xmlns:p14="http://schemas.microsoft.com/office/powerpoint/2010/main" val="279312616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latin typeface="Cambria Math" panose="02040503050406030204" pitchFamily="18" charset="0"/>
                <a:ea typeface="Cambria Math" panose="02040503050406030204" pitchFamily="18" charset="0"/>
              </a:rPr>
              <a:t>Introduction</a:t>
            </a:r>
            <a:endParaRPr lang="zh-CN" altLang="en-US" sz="4000" dirty="0">
              <a:latin typeface="Cambria Math" panose="02040503050406030204" pitchFamily="18" charset="0"/>
              <a:ea typeface="Cambria Math" panose="02040503050406030204" pitchFamily="18" charset="0"/>
            </a:endParaRPr>
          </a:p>
        </p:txBody>
      </p:sp>
      <p:sp>
        <p:nvSpPr>
          <p:cNvPr id="3" name="内容占位符 2"/>
          <p:cNvSpPr>
            <a:spLocks noGrp="1"/>
          </p:cNvSpPr>
          <p:nvPr>
            <p:ph idx="1"/>
          </p:nvPr>
        </p:nvSpPr>
        <p:spPr/>
        <p:txBody>
          <a:bodyPr/>
          <a:lstStyle/>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This paper </a:t>
            </a:r>
            <a:r>
              <a:rPr lang="en-US" altLang="zh-CN" sz="1900" dirty="0">
                <a:latin typeface="Cambria Math" panose="02040503050406030204" pitchFamily="18" charset="0"/>
                <a:ea typeface="Cambria Math" panose="02040503050406030204" pitchFamily="18" charset="0"/>
              </a:rPr>
              <a:t>is part of a larger project aiming to improve the use of ICT and pedagogical methods in teacher training.</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本</a:t>
            </a:r>
            <a:r>
              <a:rPr lang="zh-CN" altLang="en-US" sz="1900" dirty="0">
                <a:latin typeface="楷体" panose="02010609060101010101" pitchFamily="49" charset="-122"/>
                <a:ea typeface="楷体" panose="02010609060101010101" pitchFamily="49" charset="-122"/>
              </a:rPr>
              <a:t>研究是一项致力于在教师培训中增进</a:t>
            </a:r>
            <a:r>
              <a:rPr lang="en-US" altLang="zh-CN" sz="1900" dirty="0">
                <a:latin typeface="楷体" panose="02010609060101010101" pitchFamily="49" charset="-122"/>
                <a:ea typeface="楷体" panose="02010609060101010101" pitchFamily="49" charset="-122"/>
              </a:rPr>
              <a:t>ICT</a:t>
            </a:r>
            <a:r>
              <a:rPr lang="zh-CN" altLang="en-US" sz="1900" dirty="0">
                <a:latin typeface="楷体" panose="02010609060101010101" pitchFamily="49" charset="-122"/>
                <a:ea typeface="楷体" panose="02010609060101010101" pitchFamily="49" charset="-122"/>
              </a:rPr>
              <a:t>与教学法的使用效果的大项目中的一部分。</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The </a:t>
            </a:r>
            <a:r>
              <a:rPr lang="en-US" altLang="zh-CN" sz="1900" dirty="0">
                <a:latin typeface="Cambria Math" panose="02040503050406030204" pitchFamily="18" charset="0"/>
                <a:ea typeface="Cambria Math" panose="02040503050406030204" pitchFamily="18" charset="0"/>
              </a:rPr>
              <a:t>purpose was to provide pre-service teachers with examples, ideas and inspiring experiences of using ICT for teaching and learning and with concrete tools for their professional work. </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研究</a:t>
            </a:r>
            <a:r>
              <a:rPr lang="zh-CN" altLang="en-US" sz="1900" dirty="0">
                <a:latin typeface="楷体" panose="02010609060101010101" pitchFamily="49" charset="-122"/>
                <a:ea typeface="楷体" panose="02010609060101010101" pitchFamily="49" charset="-122"/>
              </a:rPr>
              <a:t>目的是为职前教师提供一些范例、思路和启发性的经验，帮助他们教学以及使用有助于教师专业发展的具体工具。</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The </a:t>
            </a:r>
            <a:r>
              <a:rPr lang="en-US" altLang="zh-CN" sz="1900" dirty="0">
                <a:latin typeface="Cambria Math" panose="02040503050406030204" pitchFamily="18" charset="0"/>
                <a:ea typeface="Cambria Math" panose="02040503050406030204" pitchFamily="18" charset="0"/>
              </a:rPr>
              <a:t>study focuses on the experiences of the students and their descriptions on how they see the value of social software for collaborative inquiry.</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研究</a:t>
            </a:r>
            <a:r>
              <a:rPr lang="zh-CN" altLang="en-US" sz="1900" dirty="0">
                <a:latin typeface="楷体" panose="02010609060101010101" pitchFamily="49" charset="-122"/>
                <a:ea typeface="楷体" panose="02010609060101010101" pitchFamily="49" charset="-122"/>
              </a:rPr>
              <a:t>聚焦在在学生的体验，以及他们关于在协同研究中对社会性软件价值看法的描述。</a:t>
            </a:r>
          </a:p>
        </p:txBody>
      </p:sp>
    </p:spTree>
    <p:extLst>
      <p:ext uri="{BB962C8B-B14F-4D97-AF65-F5344CB8AC3E}">
        <p14:creationId xmlns:p14="http://schemas.microsoft.com/office/powerpoint/2010/main" val="907776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latin typeface="Cambria Math" panose="02040503050406030204" pitchFamily="18" charset="0"/>
                <a:ea typeface="Cambria Math" panose="02040503050406030204" pitchFamily="18" charset="0"/>
              </a:rPr>
              <a:t>Theory background</a:t>
            </a:r>
            <a:endParaRPr lang="zh-CN" altLang="en-US" sz="4000" dirty="0">
              <a:latin typeface="Cambria Math" panose="02040503050406030204" pitchFamily="18" charset="0"/>
            </a:endParaRPr>
          </a:p>
        </p:txBody>
      </p:sp>
      <p:sp>
        <p:nvSpPr>
          <p:cNvPr id="3" name="内容占位符 2"/>
          <p:cNvSpPr>
            <a:spLocks noGrp="1"/>
          </p:cNvSpPr>
          <p:nvPr>
            <p:ph idx="1"/>
          </p:nvPr>
        </p:nvSpPr>
        <p:spPr/>
        <p:txBody>
          <a:bodyPr/>
          <a:lstStyle/>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Learning </a:t>
            </a:r>
            <a:r>
              <a:rPr lang="en-US" altLang="zh-CN" sz="1900" dirty="0">
                <a:latin typeface="Cambria Math" panose="02040503050406030204" pitchFamily="18" charset="0"/>
                <a:ea typeface="Cambria Math" panose="02040503050406030204" pitchFamily="18" charset="0"/>
              </a:rPr>
              <a:t>by collaborative inquiry</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关于</a:t>
            </a:r>
            <a:r>
              <a:rPr lang="zh-CN" altLang="en-US" sz="1900" dirty="0">
                <a:latin typeface="楷体" panose="02010609060101010101" pitchFamily="49" charset="-122"/>
                <a:ea typeface="楷体" panose="02010609060101010101" pitchFamily="49" charset="-122"/>
              </a:rPr>
              <a:t>协同探究的</a:t>
            </a:r>
            <a:r>
              <a:rPr lang="zh-CN" altLang="en-US" sz="1900" dirty="0" smtClean="0">
                <a:latin typeface="楷体" panose="02010609060101010101" pitchFamily="49" charset="-122"/>
                <a:ea typeface="楷体" panose="02010609060101010101" pitchFamily="49" charset="-122"/>
              </a:rPr>
              <a:t>研究</a:t>
            </a:r>
            <a:endParaRPr lang="en-US" altLang="zh-CN" sz="1900" dirty="0" smtClean="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ICT </a:t>
            </a:r>
            <a:r>
              <a:rPr lang="en-US" altLang="zh-CN" sz="1900" dirty="0">
                <a:latin typeface="Cambria Math" panose="02040503050406030204" pitchFamily="18" charset="0"/>
                <a:ea typeface="Cambria Math" panose="02040503050406030204" pitchFamily="18" charset="0"/>
              </a:rPr>
              <a:t>and collaborative inquiry</a:t>
            </a:r>
          </a:p>
          <a:p>
            <a:pPr>
              <a:lnSpc>
                <a:spcPct val="80000"/>
              </a:lnSpc>
              <a:buFont typeface="Wingdings" panose="05000000000000000000" pitchFamily="2" charset="2"/>
              <a:buChar char="n"/>
            </a:pPr>
            <a:r>
              <a:rPr lang="en-US" altLang="zh-CN" sz="1900" dirty="0" smtClean="0">
                <a:latin typeface="楷体" panose="02010609060101010101" pitchFamily="49" charset="-122"/>
                <a:ea typeface="楷体" panose="02010609060101010101" pitchFamily="49" charset="-122"/>
              </a:rPr>
              <a:t> ICT</a:t>
            </a:r>
            <a:r>
              <a:rPr lang="zh-CN" altLang="en-US" sz="1900" dirty="0">
                <a:latin typeface="楷体" panose="02010609060101010101" pitchFamily="49" charset="-122"/>
                <a:ea typeface="楷体" panose="02010609060101010101" pitchFamily="49" charset="-122"/>
              </a:rPr>
              <a:t>与协同</a:t>
            </a:r>
            <a:r>
              <a:rPr lang="zh-CN" altLang="en-US" sz="1900" dirty="0" smtClean="0">
                <a:latin typeface="楷体" panose="02010609060101010101" pitchFamily="49" charset="-122"/>
                <a:ea typeface="楷体" panose="02010609060101010101" pitchFamily="49" charset="-122"/>
              </a:rPr>
              <a:t>探究</a:t>
            </a:r>
            <a:endParaRPr lang="en-US" altLang="zh-CN" sz="1900" dirty="0" smtClean="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Pre-service </a:t>
            </a:r>
            <a:r>
              <a:rPr lang="en-US" altLang="zh-CN" sz="1900" dirty="0">
                <a:latin typeface="Cambria Math" panose="02040503050406030204" pitchFamily="18" charset="0"/>
                <a:ea typeface="Cambria Math" panose="02040503050406030204" pitchFamily="18" charset="0"/>
              </a:rPr>
              <a:t>teachers and social software applications</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职</a:t>
            </a:r>
            <a:r>
              <a:rPr lang="zh-CN" altLang="en-US" sz="1900" dirty="0">
                <a:latin typeface="楷体" panose="02010609060101010101" pitchFamily="49" charset="-122"/>
                <a:ea typeface="楷体" panose="02010609060101010101" pitchFamily="49" charset="-122"/>
              </a:rPr>
              <a:t>前教师与社会性软件</a:t>
            </a:r>
            <a:endParaRPr lang="en-US" altLang="zh-CN" sz="19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907746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latin typeface="Cambria Math" panose="02040503050406030204" pitchFamily="18" charset="0"/>
                <a:ea typeface="Cambria Math" panose="02040503050406030204" pitchFamily="18" charset="0"/>
              </a:rPr>
              <a:t>Research questions</a:t>
            </a:r>
            <a:endParaRPr lang="zh-CN" altLang="en-US" sz="4000" dirty="0">
              <a:latin typeface="Cambria Math" panose="02040503050406030204" pitchFamily="18" charset="0"/>
            </a:endParaRPr>
          </a:p>
        </p:txBody>
      </p:sp>
      <p:sp>
        <p:nvSpPr>
          <p:cNvPr id="3" name="内容占位符 2"/>
          <p:cNvSpPr>
            <a:spLocks noGrp="1"/>
          </p:cNvSpPr>
          <p:nvPr>
            <p:ph idx="1"/>
          </p:nvPr>
        </p:nvSpPr>
        <p:spPr/>
        <p:txBody>
          <a:bodyPr/>
          <a:lstStyle/>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The </a:t>
            </a:r>
            <a:r>
              <a:rPr lang="en-US" altLang="zh-CN" sz="1900" dirty="0">
                <a:latin typeface="Cambria Math" panose="02040503050406030204" pitchFamily="18" charset="0"/>
                <a:ea typeface="Cambria Math" panose="02040503050406030204" pitchFamily="18" charset="0"/>
              </a:rPr>
              <a:t>research question was:</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研究</a:t>
            </a:r>
            <a:r>
              <a:rPr lang="zh-CN" altLang="en-US" sz="1900" dirty="0">
                <a:latin typeface="楷体" panose="02010609060101010101" pitchFamily="49" charset="-122"/>
                <a:ea typeface="楷体" panose="02010609060101010101" pitchFamily="49" charset="-122"/>
              </a:rPr>
              <a:t>问题如下：</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How </a:t>
            </a:r>
            <a:r>
              <a:rPr lang="en-US" altLang="zh-CN" sz="1900" dirty="0">
                <a:latin typeface="Cambria Math" panose="02040503050406030204" pitchFamily="18" charset="0"/>
                <a:ea typeface="Cambria Math" panose="02040503050406030204" pitchFamily="18" charset="0"/>
              </a:rPr>
              <a:t>do students experience using social software on a biology field course (</a:t>
            </a:r>
            <a:r>
              <a:rPr lang="en-US" altLang="zh-CN" sz="1900" dirty="0" err="1">
                <a:latin typeface="Cambria Math" panose="02040503050406030204" pitchFamily="18" charset="0"/>
                <a:ea typeface="Cambria Math" panose="02040503050406030204" pitchFamily="18" charset="0"/>
              </a:rPr>
              <a:t>i</a:t>
            </a:r>
            <a:r>
              <a:rPr lang="en-US" altLang="zh-CN" sz="1900" dirty="0">
                <a:latin typeface="Cambria Math" panose="02040503050406030204" pitchFamily="18" charset="0"/>
                <a:ea typeface="Cambria Math" panose="02040503050406030204" pitchFamily="18" charset="0"/>
              </a:rPr>
              <a:t>) in general, (ii) for interaction, and (iii) for collaboration.</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关于</a:t>
            </a:r>
            <a:r>
              <a:rPr lang="zh-CN" altLang="en-US" sz="1900" dirty="0">
                <a:latin typeface="楷体" panose="02010609060101010101" pitchFamily="49" charset="-122"/>
                <a:ea typeface="楷体" panose="02010609060101010101" pitchFamily="49" charset="-122"/>
              </a:rPr>
              <a:t>学生在生态学实地课程中使用社会性软件的</a:t>
            </a:r>
            <a:r>
              <a:rPr lang="en-US" altLang="zh-CN" sz="1900" dirty="0">
                <a:latin typeface="楷体" panose="02010609060101010101" pitchFamily="49" charset="-122"/>
                <a:ea typeface="楷体" panose="02010609060101010101" pitchFamily="49" charset="-122"/>
              </a:rPr>
              <a:t>(1)</a:t>
            </a:r>
            <a:r>
              <a:rPr lang="zh-CN" altLang="en-US" sz="1900" dirty="0">
                <a:latin typeface="楷体" panose="02010609060101010101" pitchFamily="49" charset="-122"/>
                <a:ea typeface="楷体" panose="02010609060101010101" pitchFamily="49" charset="-122"/>
              </a:rPr>
              <a:t>总体体验，</a:t>
            </a:r>
            <a:r>
              <a:rPr lang="en-US" altLang="zh-CN" sz="1900" dirty="0">
                <a:latin typeface="楷体" panose="02010609060101010101" pitchFamily="49" charset="-122"/>
                <a:ea typeface="楷体" panose="02010609060101010101" pitchFamily="49" charset="-122"/>
              </a:rPr>
              <a:t>(2)</a:t>
            </a:r>
            <a:r>
              <a:rPr lang="zh-CN" altLang="en-US" sz="1900" dirty="0">
                <a:latin typeface="楷体" panose="02010609060101010101" pitchFamily="49" charset="-122"/>
                <a:ea typeface="楷体" panose="02010609060101010101" pitchFamily="49" charset="-122"/>
              </a:rPr>
              <a:t>交互体验，</a:t>
            </a:r>
            <a:r>
              <a:rPr lang="en-US" altLang="zh-CN" sz="1900" dirty="0">
                <a:latin typeface="楷体" panose="02010609060101010101" pitchFamily="49" charset="-122"/>
                <a:ea typeface="楷体" panose="02010609060101010101" pitchFamily="49" charset="-122"/>
              </a:rPr>
              <a:t>(3)</a:t>
            </a:r>
            <a:r>
              <a:rPr lang="zh-CN" altLang="en-US" sz="1900" dirty="0">
                <a:latin typeface="楷体" panose="02010609060101010101" pitchFamily="49" charset="-122"/>
                <a:ea typeface="楷体" panose="02010609060101010101" pitchFamily="49" charset="-122"/>
              </a:rPr>
              <a:t>协作体验。</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These </a:t>
            </a:r>
            <a:r>
              <a:rPr lang="en-US" altLang="zh-CN" sz="1900" dirty="0">
                <a:latin typeface="Cambria Math" panose="02040503050406030204" pitchFamily="18" charset="0"/>
                <a:ea typeface="Cambria Math" panose="02040503050406030204" pitchFamily="18" charset="0"/>
              </a:rPr>
              <a:t>questions were addressed through (</a:t>
            </a:r>
            <a:r>
              <a:rPr lang="en-US" altLang="zh-CN" sz="1900" dirty="0" err="1">
                <a:latin typeface="Cambria Math" panose="02040503050406030204" pitchFamily="18" charset="0"/>
                <a:ea typeface="Cambria Math" panose="02040503050406030204" pitchFamily="18" charset="0"/>
              </a:rPr>
              <a:t>i</a:t>
            </a:r>
            <a:r>
              <a:rPr lang="en-US" altLang="zh-CN" sz="1900" dirty="0">
                <a:latin typeface="Cambria Math" panose="02040503050406030204" pitchFamily="18" charset="0"/>
                <a:ea typeface="Cambria Math" panose="02040503050406030204" pitchFamily="18" charset="0"/>
              </a:rPr>
              <a:t>) responses to a three part questionnaire analyzed quantitatively, and (ii) qualitative outcomes of students’ reflective discussions.</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研究</a:t>
            </a:r>
            <a:r>
              <a:rPr lang="zh-CN" altLang="en-US" sz="1900" dirty="0">
                <a:latin typeface="楷体" panose="02010609060101010101" pitchFamily="49" charset="-122"/>
                <a:ea typeface="楷体" panose="02010609060101010101" pitchFamily="49" charset="-122"/>
              </a:rPr>
              <a:t>问题通过</a:t>
            </a:r>
            <a:r>
              <a:rPr lang="en-US" altLang="zh-CN" sz="1900" dirty="0">
                <a:latin typeface="楷体" panose="02010609060101010101" pitchFamily="49" charset="-122"/>
                <a:ea typeface="楷体" panose="02010609060101010101" pitchFamily="49" charset="-122"/>
              </a:rPr>
              <a:t>(1)</a:t>
            </a:r>
            <a:r>
              <a:rPr lang="zh-CN" altLang="en-US" sz="1900" dirty="0">
                <a:latin typeface="楷体" panose="02010609060101010101" pitchFamily="49" charset="-122"/>
                <a:ea typeface="楷体" panose="02010609060101010101" pitchFamily="49" charset="-122"/>
              </a:rPr>
              <a:t>对三部分问卷的定量分析以及</a:t>
            </a:r>
            <a:r>
              <a:rPr lang="en-US" altLang="zh-CN" sz="1900" dirty="0">
                <a:latin typeface="楷体" panose="02010609060101010101" pitchFamily="49" charset="-122"/>
                <a:ea typeface="楷体" panose="02010609060101010101" pitchFamily="49" charset="-122"/>
              </a:rPr>
              <a:t>(2)</a:t>
            </a:r>
            <a:r>
              <a:rPr lang="zh-CN" altLang="en-US" sz="1900" dirty="0">
                <a:latin typeface="楷体" panose="02010609060101010101" pitchFamily="49" charset="-122"/>
                <a:ea typeface="楷体" panose="02010609060101010101" pitchFamily="49" charset="-122"/>
              </a:rPr>
              <a:t>对学生反馈讨论结果的定性分析得以解决。</a:t>
            </a:r>
          </a:p>
        </p:txBody>
      </p:sp>
    </p:spTree>
    <p:extLst>
      <p:ext uri="{BB962C8B-B14F-4D97-AF65-F5344CB8AC3E}">
        <p14:creationId xmlns:p14="http://schemas.microsoft.com/office/powerpoint/2010/main" val="2398330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latin typeface="Cambria Math" panose="02040503050406030204" pitchFamily="18" charset="0"/>
                <a:ea typeface="Cambria Math" panose="02040503050406030204" pitchFamily="18" charset="0"/>
              </a:rPr>
              <a:t>Results</a:t>
            </a:r>
            <a:endParaRPr lang="zh-CN" altLang="en-US" sz="4000" dirty="0">
              <a:latin typeface="Cambria Math" panose="02040503050406030204" pitchFamily="18" charset="0"/>
            </a:endParaRPr>
          </a:p>
        </p:txBody>
      </p:sp>
      <p:sp>
        <p:nvSpPr>
          <p:cNvPr id="3" name="内容占位符 2"/>
          <p:cNvSpPr>
            <a:spLocks noGrp="1"/>
          </p:cNvSpPr>
          <p:nvPr>
            <p:ph idx="1"/>
          </p:nvPr>
        </p:nvSpPr>
        <p:spPr/>
        <p:txBody>
          <a:bodyPr/>
          <a:lstStyle/>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This </a:t>
            </a:r>
            <a:r>
              <a:rPr lang="en-US" altLang="zh-CN" sz="1900" dirty="0">
                <a:latin typeface="Cambria Math" panose="02040503050406030204" pitchFamily="18" charset="0"/>
                <a:ea typeface="Cambria Math" panose="02040503050406030204" pitchFamily="18" charset="0"/>
              </a:rPr>
              <a:t>section reports the results, starting from the background information that characterized the participating pre-service teachers. </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这</a:t>
            </a:r>
            <a:r>
              <a:rPr lang="zh-CN" altLang="en-US" sz="1900" dirty="0">
                <a:latin typeface="楷体" panose="02010609060101010101" pitchFamily="49" charset="-122"/>
                <a:ea typeface="楷体" panose="02010609060101010101" pitchFamily="49" charset="-122"/>
              </a:rPr>
              <a:t>部分报告了研究结果，从参与的职前教师的背景信息开始。</a:t>
            </a:r>
            <a:endParaRPr lang="en-US" altLang="zh-CN" sz="1900" dirty="0">
              <a:latin typeface="楷体" panose="02010609060101010101" pitchFamily="49" charset="-122"/>
              <a:ea typeface="楷体" panose="02010609060101010101" pitchFamily="49" charset="-122"/>
            </a:endParaRPr>
          </a:p>
          <a:p>
            <a:pPr>
              <a:lnSpc>
                <a:spcPct val="80000"/>
              </a:lnSpc>
              <a:buFont typeface="Wingdings" panose="05000000000000000000" pitchFamily="2" charset="2"/>
              <a:buChar char="n"/>
            </a:pPr>
            <a:r>
              <a:rPr lang="en-US" altLang="zh-CN" sz="1900" dirty="0" smtClean="0">
                <a:latin typeface="Cambria Math" panose="02040503050406030204" pitchFamily="18" charset="0"/>
                <a:ea typeface="Cambria Math" panose="02040503050406030204" pitchFamily="18" charset="0"/>
              </a:rPr>
              <a:t> After </a:t>
            </a:r>
            <a:r>
              <a:rPr lang="en-US" altLang="zh-CN" sz="1900" dirty="0">
                <a:latin typeface="Cambria Math" panose="02040503050406030204" pitchFamily="18" charset="0"/>
                <a:ea typeface="Cambria Math" panose="02040503050406030204" pitchFamily="18" charset="0"/>
              </a:rPr>
              <a:t>this, the questionnaire data is presented and lastly data from the reflective discussions.</a:t>
            </a:r>
          </a:p>
          <a:p>
            <a:pPr>
              <a:lnSpc>
                <a:spcPct val="80000"/>
              </a:lnSpc>
              <a:buFont typeface="Wingdings" panose="05000000000000000000" pitchFamily="2" charset="2"/>
              <a:buChar char="n"/>
            </a:pPr>
            <a:r>
              <a:rPr lang="zh-CN" altLang="en-US" sz="1900" dirty="0" smtClean="0">
                <a:latin typeface="楷体" panose="02010609060101010101" pitchFamily="49" charset="-122"/>
                <a:ea typeface="楷体" panose="02010609060101010101" pitchFamily="49" charset="-122"/>
              </a:rPr>
              <a:t> 之后</a:t>
            </a:r>
            <a:r>
              <a:rPr lang="zh-CN" altLang="en-US" sz="1900" dirty="0">
                <a:latin typeface="楷体" panose="02010609060101010101" pitchFamily="49" charset="-122"/>
                <a:ea typeface="楷体" panose="02010609060101010101" pitchFamily="49" charset="-122"/>
              </a:rPr>
              <a:t>，展现了问卷数据，以及反馈讨论的结果数据。</a:t>
            </a:r>
          </a:p>
        </p:txBody>
      </p:sp>
    </p:spTree>
    <p:extLst>
      <p:ext uri="{BB962C8B-B14F-4D97-AF65-F5344CB8AC3E}">
        <p14:creationId xmlns:p14="http://schemas.microsoft.com/office/powerpoint/2010/main" val="3052208364"/>
      </p:ext>
    </p:extLst>
  </p:cSld>
  <p:clrMapOvr>
    <a:masterClrMapping/>
  </p:clrMapOvr>
</p:sld>
</file>

<file path=ppt/theme/theme1.xml><?xml version="1.0" encoding="utf-8"?>
<a:theme xmlns:a="http://schemas.openxmlformats.org/drawingml/2006/main" name="回顾">
  <a:themeElements>
    <a:clrScheme name="回顾">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Override1.xml><?xml version="1.0" encoding="utf-8"?>
<a:themeOverride xmlns:a="http://schemas.openxmlformats.org/drawingml/2006/main">
  <a:clrScheme name="回顾">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themeOverride>
</file>

<file path=docProps/app.xml><?xml version="1.0" encoding="utf-8"?>
<Properties xmlns="http://schemas.openxmlformats.org/officeDocument/2006/extended-properties" xmlns:vt="http://schemas.openxmlformats.org/officeDocument/2006/docPropsVTypes">
  <Template/>
  <TotalTime>126</TotalTime>
  <Words>1835</Words>
  <Application>Microsoft Office PowerPoint</Application>
  <PresentationFormat>宽屏</PresentationFormat>
  <Paragraphs>103</Paragraphs>
  <Slides>18</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18</vt:i4>
      </vt:variant>
    </vt:vector>
  </HeadingPairs>
  <TitlesOfParts>
    <vt:vector size="25" baseType="lpstr">
      <vt:lpstr>楷体</vt:lpstr>
      <vt:lpstr>宋体</vt:lpstr>
      <vt:lpstr>Calibri</vt:lpstr>
      <vt:lpstr>Calibri Light</vt:lpstr>
      <vt:lpstr>Cambria Math</vt:lpstr>
      <vt:lpstr>Wingdings</vt:lpstr>
      <vt:lpstr>回顾</vt:lpstr>
      <vt:lpstr>Pre-service teachers’ experiences of using social software applications for collaborative inquiry</vt:lpstr>
      <vt:lpstr>Abstract</vt:lpstr>
      <vt:lpstr>Abstract</vt:lpstr>
      <vt:lpstr>Abstract</vt:lpstr>
      <vt:lpstr>Introduction</vt:lpstr>
      <vt:lpstr>Introduction</vt:lpstr>
      <vt:lpstr>Theory background</vt:lpstr>
      <vt:lpstr>Research questions</vt:lpstr>
      <vt:lpstr>Results</vt:lpstr>
      <vt:lpstr>Conclusion</vt:lpstr>
      <vt:lpstr>Conclusion</vt:lpstr>
      <vt:lpstr>Conclusion</vt:lpstr>
      <vt:lpstr>Conclusion</vt:lpstr>
      <vt:lpstr>Conclusion</vt:lpstr>
      <vt:lpstr>Conclusion</vt:lpstr>
      <vt:lpstr>Conclusion</vt:lpstr>
      <vt:lpstr>Conclusion</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Pre-service teachers’ experiences of using social software applications for collaborative inquiry</dc:title>
  <dc:creator>GaoMengnan</dc:creator>
  <cp:lastModifiedBy>GaoMengnan</cp:lastModifiedBy>
  <cp:revision>15</cp:revision>
  <dcterms:created xsi:type="dcterms:W3CDTF">2014-03-18T01:45:20Z</dcterms:created>
  <dcterms:modified xsi:type="dcterms:W3CDTF">2014-03-18T06:02:20Z</dcterms:modified>
</cp:coreProperties>
</file>